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7"/>
  </p:normalViewPr>
  <p:slideViewPr>
    <p:cSldViewPr snapToGrid="0" snapToObjects="1">
      <p:cViewPr varScale="1">
        <p:scale>
          <a:sx n="60" d="100"/>
          <a:sy n="60" d="100"/>
        </p:scale>
        <p:origin x="8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9" name="Shape 3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794000" y="644525"/>
            <a:ext cx="18288000" cy="9652101"/>
          </a:xfrm>
          <a:prstGeom prst="rect">
            <a:avLst/>
          </a:prstGeom>
        </p:spPr>
        <p:txBody>
          <a:bodyPr anchor="t"/>
          <a:lstStyle>
            <a:lvl1pPr algn="ctr">
              <a:defRPr sz="12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25800" y="108362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EBMGT-TITRE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itle Text"/>
          <p:cNvSpPr txBox="1">
            <a:spLocks noGrp="1"/>
          </p:cNvSpPr>
          <p:nvPr>
            <p:ph type="title"/>
          </p:nvPr>
        </p:nvSpPr>
        <p:spPr>
          <a:xfrm>
            <a:off x="381002" y="-105593"/>
            <a:ext cx="23716327" cy="1845255"/>
          </a:xfrm>
          <a:prstGeom prst="rect">
            <a:avLst/>
          </a:prstGeom>
        </p:spPr>
        <p:txBody>
          <a:bodyPr lIns="121919" tIns="121919" rIns="121919" bIns="121919" anchor="t"/>
          <a:lstStyle>
            <a:lvl1pPr algn="ctr" defTabSz="2438400">
              <a:lnSpc>
                <a:spcPct val="100000"/>
              </a:lnSpc>
              <a:defRPr sz="10600">
                <a:solidFill>
                  <a:srgbClr val="292834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Title Text</a:t>
            </a:r>
          </a:p>
        </p:txBody>
      </p:sp>
      <p:pic>
        <p:nvPicPr>
          <p:cNvPr id="286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2967" y="13815668"/>
            <a:ext cx="905934" cy="93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groupapa 2 petit.png" descr="groupapa 2 peti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002873" y="14548882"/>
            <a:ext cx="3772858" cy="2654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Picture 18" descr="Picture 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954079" y="14755468"/>
            <a:ext cx="3048991" cy="892462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599" y="12311379"/>
            <a:ext cx="5689601" cy="802641"/>
          </a:xfrm>
          <a:prstGeom prst="rect">
            <a:avLst/>
          </a:prstGeom>
        </p:spPr>
        <p:txBody>
          <a:bodyPr lIns="121919" tIns="121919" rIns="121919" bIns="121919"/>
          <a:lstStyle>
            <a:lvl1pPr defTabSz="2438400">
              <a:defRPr sz="320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esVidePetitTitreXX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itle Text"/>
          <p:cNvSpPr txBox="1">
            <a:spLocks noGrp="1"/>
          </p:cNvSpPr>
          <p:nvPr>
            <p:ph type="title"/>
          </p:nvPr>
        </p:nvSpPr>
        <p:spPr>
          <a:xfrm>
            <a:off x="14808200" y="13360400"/>
            <a:ext cx="9525000" cy="358776"/>
          </a:xfrm>
          <a:prstGeom prst="rect">
            <a:avLst/>
          </a:prstGeom>
        </p:spPr>
        <p:txBody>
          <a:bodyPr/>
          <a:lstStyle>
            <a:lvl1pPr algn="r">
              <a:defRPr sz="2000" spc="-79" baseline="-15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0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>
              <a:buFont typeface="Open Sans"/>
              <a:defRPr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163464" y="12776834"/>
            <a:ext cx="544137" cy="601981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4360559"/>
            <a:ext cx="945489" cy="945006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599" y="12317730"/>
            <a:ext cx="5689601" cy="789940"/>
          </a:xfrm>
          <a:prstGeom prst="rect">
            <a:avLst/>
          </a:prstGeom>
        </p:spPr>
        <p:txBody>
          <a:bodyPr lIns="121919" tIns="121919" rIns="121919" bIns="121919"/>
          <a:lstStyle>
            <a:lvl1pPr defTabSz="1828970">
              <a:defRPr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rgbClr val="000000"/>
          </a:solidFill>
          <a:ln w="12700"/>
        </p:spPr>
        <p:txBody>
          <a:bodyPr lIns="0" tIns="0" rIns="0" bIns="0"/>
          <a:lstStyle>
            <a:lvl1pPr indent="359999"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31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 b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189">
              <a:buSzTx/>
              <a:buFontTx/>
              <a:buNone/>
              <a:defRPr sz="3600" b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25879" indent="-411479">
              <a:buFontTx/>
              <a:defRPr sz="3600" b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indent="-457200">
              <a:buFontTx/>
              <a:defRPr sz="3600" b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indent="-457200">
              <a:buFontTx/>
              <a:defRPr sz="3600" b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Rectangle 7"/>
          <p:cNvSpPr/>
          <p:nvPr/>
        </p:nvSpPr>
        <p:spPr>
          <a:xfrm>
            <a:off x="6502031" y="1905157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Rectangle 8"/>
          <p:cNvSpPr/>
          <p:nvPr/>
        </p:nvSpPr>
        <p:spPr>
          <a:xfrm>
            <a:off x="16920184" y="1905157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ZoneTexte 24"/>
          <p:cNvSpPr txBox="1"/>
          <p:nvPr/>
        </p:nvSpPr>
        <p:spPr>
          <a:xfrm>
            <a:off x="23682918" y="2743931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41" name="ZoneTexte 23"/>
          <p:cNvSpPr txBox="1"/>
          <p:nvPr/>
        </p:nvSpPr>
        <p:spPr>
          <a:xfrm>
            <a:off x="17439854" y="2690235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42" name="Connecteur droit 16"/>
          <p:cNvSpPr/>
          <p:nvPr/>
        </p:nvSpPr>
        <p:spPr>
          <a:xfrm>
            <a:off x="17514354" y="2697885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3" name="Connecteur droit 17"/>
          <p:cNvSpPr/>
          <p:nvPr/>
        </p:nvSpPr>
        <p:spPr>
          <a:xfrm>
            <a:off x="175156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4" name="Connecteur droit 22"/>
          <p:cNvSpPr/>
          <p:nvPr/>
        </p:nvSpPr>
        <p:spPr>
          <a:xfrm>
            <a:off x="237882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5" name="ZoneTexte 27"/>
          <p:cNvSpPr txBox="1"/>
          <p:nvPr/>
        </p:nvSpPr>
        <p:spPr>
          <a:xfrm>
            <a:off x="23671558" y="4693661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46" name="ZoneTexte 28"/>
          <p:cNvSpPr txBox="1"/>
          <p:nvPr/>
        </p:nvSpPr>
        <p:spPr>
          <a:xfrm>
            <a:off x="17428494" y="4639965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47" name="Connecteur droit 30"/>
          <p:cNvSpPr/>
          <p:nvPr/>
        </p:nvSpPr>
        <p:spPr>
          <a:xfrm>
            <a:off x="17502993" y="4647615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8" name="Connecteur droit 31"/>
          <p:cNvSpPr/>
          <p:nvPr/>
        </p:nvSpPr>
        <p:spPr>
          <a:xfrm>
            <a:off x="17504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9" name="Connecteur droit 32"/>
          <p:cNvSpPr/>
          <p:nvPr/>
        </p:nvSpPr>
        <p:spPr>
          <a:xfrm>
            <a:off x="237768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0" name="ZoneTexte 36"/>
          <p:cNvSpPr txBox="1"/>
          <p:nvPr/>
        </p:nvSpPr>
        <p:spPr>
          <a:xfrm>
            <a:off x="23669518" y="6596379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51" name="ZoneTexte 37"/>
          <p:cNvSpPr txBox="1"/>
          <p:nvPr/>
        </p:nvSpPr>
        <p:spPr>
          <a:xfrm>
            <a:off x="17426454" y="6542683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52" name="Connecteur droit 39"/>
          <p:cNvSpPr/>
          <p:nvPr/>
        </p:nvSpPr>
        <p:spPr>
          <a:xfrm>
            <a:off x="17500953" y="6550333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3" name="Connecteur droit 40"/>
          <p:cNvSpPr/>
          <p:nvPr/>
        </p:nvSpPr>
        <p:spPr>
          <a:xfrm>
            <a:off x="17502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4" name="Connecteur droit 41"/>
          <p:cNvSpPr/>
          <p:nvPr/>
        </p:nvSpPr>
        <p:spPr>
          <a:xfrm>
            <a:off x="237748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5" name="ZoneTexte 43"/>
          <p:cNvSpPr txBox="1"/>
          <p:nvPr/>
        </p:nvSpPr>
        <p:spPr>
          <a:xfrm>
            <a:off x="23658159" y="8546110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56" name="ZoneTexte 44"/>
          <p:cNvSpPr txBox="1"/>
          <p:nvPr/>
        </p:nvSpPr>
        <p:spPr>
          <a:xfrm>
            <a:off x="17415095" y="8492413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57" name="Connecteur droit 46"/>
          <p:cNvSpPr/>
          <p:nvPr/>
        </p:nvSpPr>
        <p:spPr>
          <a:xfrm>
            <a:off x="17489594" y="8500064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8" name="Connecteur droit 47"/>
          <p:cNvSpPr/>
          <p:nvPr/>
        </p:nvSpPr>
        <p:spPr>
          <a:xfrm>
            <a:off x="17490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9" name="Connecteur droit 48"/>
          <p:cNvSpPr/>
          <p:nvPr/>
        </p:nvSpPr>
        <p:spPr>
          <a:xfrm>
            <a:off x="237634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" name="ZoneTexte 52"/>
          <p:cNvSpPr txBox="1"/>
          <p:nvPr/>
        </p:nvSpPr>
        <p:spPr>
          <a:xfrm>
            <a:off x="23656115" y="10448827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61" name="ZoneTexte 53"/>
          <p:cNvSpPr txBox="1"/>
          <p:nvPr/>
        </p:nvSpPr>
        <p:spPr>
          <a:xfrm>
            <a:off x="17413051" y="10395131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62" name="Connecteur droit 55"/>
          <p:cNvSpPr/>
          <p:nvPr/>
        </p:nvSpPr>
        <p:spPr>
          <a:xfrm>
            <a:off x="17487551" y="10402781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3" name="Connecteur droit 56"/>
          <p:cNvSpPr/>
          <p:nvPr/>
        </p:nvSpPr>
        <p:spPr>
          <a:xfrm>
            <a:off x="17488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4" name="Connecteur droit 57"/>
          <p:cNvSpPr/>
          <p:nvPr/>
        </p:nvSpPr>
        <p:spPr>
          <a:xfrm>
            <a:off x="237614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5" name="ZoneTexte 59"/>
          <p:cNvSpPr txBox="1"/>
          <p:nvPr/>
        </p:nvSpPr>
        <p:spPr>
          <a:xfrm>
            <a:off x="23644758" y="12398557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66" name="ZoneTexte 60"/>
          <p:cNvSpPr txBox="1"/>
          <p:nvPr/>
        </p:nvSpPr>
        <p:spPr>
          <a:xfrm>
            <a:off x="17401694" y="12344861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67" name="Connecteur droit 62"/>
          <p:cNvSpPr/>
          <p:nvPr/>
        </p:nvSpPr>
        <p:spPr>
          <a:xfrm>
            <a:off x="17476193" y="12352511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8" name="Connecteur droit 63"/>
          <p:cNvSpPr/>
          <p:nvPr/>
        </p:nvSpPr>
        <p:spPr>
          <a:xfrm>
            <a:off x="17477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9" name="Connecteur droit 64"/>
          <p:cNvSpPr/>
          <p:nvPr/>
        </p:nvSpPr>
        <p:spPr>
          <a:xfrm>
            <a:off x="237500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Text"/>
          <p:cNvSpPr txBox="1">
            <a:spLocks noGrp="1"/>
          </p:cNvSpPr>
          <p:nvPr>
            <p:ph type="title"/>
          </p:nvPr>
        </p:nvSpPr>
        <p:spPr>
          <a:xfrm>
            <a:off x="192356" y="141944"/>
            <a:ext cx="23999288" cy="1368822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</a:ln>
        </p:spPr>
        <p:txBody>
          <a:bodyPr lIns="0" tIns="0" rIns="0" bIns="0"/>
          <a:lstStyle>
            <a:lvl1pPr indent="359999"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78" name="Rectangle 7"/>
          <p:cNvSpPr/>
          <p:nvPr/>
        </p:nvSpPr>
        <p:spPr>
          <a:xfrm>
            <a:off x="5740031" y="1905157"/>
            <a:ext cx="161622" cy="1158892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9" name="Rectangle 8"/>
          <p:cNvSpPr/>
          <p:nvPr/>
        </p:nvSpPr>
        <p:spPr>
          <a:xfrm>
            <a:off x="17097984" y="1905157"/>
            <a:ext cx="161622" cy="1158892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0" name="ZoneTexte 24"/>
          <p:cNvSpPr txBox="1"/>
          <p:nvPr/>
        </p:nvSpPr>
        <p:spPr>
          <a:xfrm>
            <a:off x="23682918" y="2743931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81" name="ZoneTexte 23"/>
          <p:cNvSpPr txBox="1"/>
          <p:nvPr/>
        </p:nvSpPr>
        <p:spPr>
          <a:xfrm>
            <a:off x="17439854" y="2690235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82" name="Connecteur droit 16"/>
          <p:cNvSpPr/>
          <p:nvPr/>
        </p:nvSpPr>
        <p:spPr>
          <a:xfrm>
            <a:off x="17514354" y="2697885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83" name="Connecteur droit 17"/>
          <p:cNvSpPr/>
          <p:nvPr/>
        </p:nvSpPr>
        <p:spPr>
          <a:xfrm>
            <a:off x="175156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84" name="Connecteur droit 22"/>
          <p:cNvSpPr/>
          <p:nvPr/>
        </p:nvSpPr>
        <p:spPr>
          <a:xfrm>
            <a:off x="237882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85" name="ZoneTexte 27"/>
          <p:cNvSpPr txBox="1"/>
          <p:nvPr/>
        </p:nvSpPr>
        <p:spPr>
          <a:xfrm>
            <a:off x="23671558" y="4693661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86" name="ZoneTexte 28"/>
          <p:cNvSpPr txBox="1"/>
          <p:nvPr/>
        </p:nvSpPr>
        <p:spPr>
          <a:xfrm>
            <a:off x="17428494" y="4639965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87" name="Connecteur droit 30"/>
          <p:cNvSpPr/>
          <p:nvPr/>
        </p:nvSpPr>
        <p:spPr>
          <a:xfrm>
            <a:off x="17502993" y="4647615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88" name="Connecteur droit 31"/>
          <p:cNvSpPr/>
          <p:nvPr/>
        </p:nvSpPr>
        <p:spPr>
          <a:xfrm>
            <a:off x="17504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89" name="Connecteur droit 32"/>
          <p:cNvSpPr/>
          <p:nvPr/>
        </p:nvSpPr>
        <p:spPr>
          <a:xfrm>
            <a:off x="237768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0" name="ZoneTexte 36"/>
          <p:cNvSpPr txBox="1"/>
          <p:nvPr/>
        </p:nvSpPr>
        <p:spPr>
          <a:xfrm>
            <a:off x="23669518" y="6596379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91" name="ZoneTexte 37"/>
          <p:cNvSpPr txBox="1"/>
          <p:nvPr/>
        </p:nvSpPr>
        <p:spPr>
          <a:xfrm>
            <a:off x="17426454" y="6542683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92" name="Connecteur droit 39"/>
          <p:cNvSpPr/>
          <p:nvPr/>
        </p:nvSpPr>
        <p:spPr>
          <a:xfrm>
            <a:off x="17500953" y="6550333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3" name="Connecteur droit 40"/>
          <p:cNvSpPr/>
          <p:nvPr/>
        </p:nvSpPr>
        <p:spPr>
          <a:xfrm>
            <a:off x="17502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4" name="Connecteur droit 41"/>
          <p:cNvSpPr/>
          <p:nvPr/>
        </p:nvSpPr>
        <p:spPr>
          <a:xfrm>
            <a:off x="237748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5" name="ZoneTexte 43"/>
          <p:cNvSpPr txBox="1"/>
          <p:nvPr/>
        </p:nvSpPr>
        <p:spPr>
          <a:xfrm>
            <a:off x="23658159" y="8546110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96" name="ZoneTexte 44"/>
          <p:cNvSpPr txBox="1"/>
          <p:nvPr/>
        </p:nvSpPr>
        <p:spPr>
          <a:xfrm>
            <a:off x="17415095" y="8492413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97" name="Connecteur droit 46"/>
          <p:cNvSpPr/>
          <p:nvPr/>
        </p:nvSpPr>
        <p:spPr>
          <a:xfrm>
            <a:off x="17489594" y="8500064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8" name="Connecteur droit 47"/>
          <p:cNvSpPr/>
          <p:nvPr/>
        </p:nvSpPr>
        <p:spPr>
          <a:xfrm>
            <a:off x="17490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99" name="Connecteur droit 48"/>
          <p:cNvSpPr/>
          <p:nvPr/>
        </p:nvSpPr>
        <p:spPr>
          <a:xfrm>
            <a:off x="237634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0" name="ZoneTexte 52"/>
          <p:cNvSpPr txBox="1"/>
          <p:nvPr/>
        </p:nvSpPr>
        <p:spPr>
          <a:xfrm>
            <a:off x="23656115" y="10448827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01" name="ZoneTexte 53"/>
          <p:cNvSpPr txBox="1"/>
          <p:nvPr/>
        </p:nvSpPr>
        <p:spPr>
          <a:xfrm>
            <a:off x="17413051" y="10395131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02" name="Connecteur droit 55"/>
          <p:cNvSpPr/>
          <p:nvPr/>
        </p:nvSpPr>
        <p:spPr>
          <a:xfrm>
            <a:off x="17487551" y="10402781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3" name="Connecteur droit 56"/>
          <p:cNvSpPr/>
          <p:nvPr/>
        </p:nvSpPr>
        <p:spPr>
          <a:xfrm>
            <a:off x="17488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4" name="Connecteur droit 57"/>
          <p:cNvSpPr/>
          <p:nvPr/>
        </p:nvSpPr>
        <p:spPr>
          <a:xfrm>
            <a:off x="237614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5" name="ZoneTexte 59"/>
          <p:cNvSpPr txBox="1"/>
          <p:nvPr/>
        </p:nvSpPr>
        <p:spPr>
          <a:xfrm>
            <a:off x="23644758" y="12398557"/>
            <a:ext cx="163709" cy="304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06" name="ZoneTexte 60"/>
          <p:cNvSpPr txBox="1"/>
          <p:nvPr/>
        </p:nvSpPr>
        <p:spPr>
          <a:xfrm>
            <a:off x="17401694" y="12344861"/>
            <a:ext cx="127001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07" name="Connecteur droit 62"/>
          <p:cNvSpPr/>
          <p:nvPr/>
        </p:nvSpPr>
        <p:spPr>
          <a:xfrm>
            <a:off x="17476193" y="12352511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8" name="Connecteur droit 63"/>
          <p:cNvSpPr/>
          <p:nvPr/>
        </p:nvSpPr>
        <p:spPr>
          <a:xfrm>
            <a:off x="17477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09" name="Connecteur droit 64"/>
          <p:cNvSpPr/>
          <p:nvPr/>
        </p:nvSpPr>
        <p:spPr>
          <a:xfrm>
            <a:off x="237500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11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42152" y="1767839"/>
            <a:ext cx="5798453" cy="7615518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Title Text"/>
          <p:cNvSpPr txBox="1"/>
          <p:nvPr/>
        </p:nvSpPr>
        <p:spPr>
          <a:xfrm>
            <a:off x="192356" y="1853922"/>
            <a:ext cx="2770345" cy="3823277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indent="359999">
              <a:lnSpc>
                <a:spcPct val="90000"/>
              </a:lnSpc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chemeClr val="accent1"/>
          </a:solidFill>
          <a:ln w="12700"/>
        </p:spPr>
        <p:txBody>
          <a:bodyPr lIns="0" tIns="0" rIns="0" bIns="0"/>
          <a:lstStyle>
            <a:lvl1pPr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189">
              <a:buSzTx/>
              <a:buFontTx/>
              <a:buNone/>
              <a:defRPr sz="4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indent="-457200">
              <a:buFontTx/>
              <a:defRPr sz="4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79600" indent="-508000">
              <a:buFontTx/>
              <a:defRPr sz="4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336800" indent="-508000">
              <a:buFontTx/>
              <a:defRPr sz="4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Rectangle 58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Rectangle 65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000" b="1"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123" name="ZoneTexte 24"/>
          <p:cNvSpPr txBox="1"/>
          <p:nvPr/>
        </p:nvSpPr>
        <p:spPr>
          <a:xfrm>
            <a:off x="23912594" y="2694503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24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25" name="ZoneTexte 12"/>
          <p:cNvSpPr txBox="1"/>
          <p:nvPr/>
        </p:nvSpPr>
        <p:spPr>
          <a:xfrm>
            <a:off x="17414264" y="1744087"/>
            <a:ext cx="1791018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Revenus</a:t>
            </a:r>
          </a:p>
        </p:txBody>
      </p:sp>
      <p:sp>
        <p:nvSpPr>
          <p:cNvPr id="126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27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28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29" name="ZoneTexte 27"/>
          <p:cNvSpPr txBox="1"/>
          <p:nvPr/>
        </p:nvSpPr>
        <p:spPr>
          <a:xfrm>
            <a:off x="23901234" y="442951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30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31" name="ZoneTexte 29"/>
          <p:cNvSpPr txBox="1"/>
          <p:nvPr/>
        </p:nvSpPr>
        <p:spPr>
          <a:xfrm>
            <a:off x="17402903" y="3481861"/>
            <a:ext cx="97385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Ville</a:t>
            </a:r>
          </a:p>
        </p:txBody>
      </p:sp>
      <p:sp>
        <p:nvSpPr>
          <p:cNvPr id="132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33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34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35" name="ZoneTexte 36"/>
          <p:cNvSpPr txBox="1"/>
          <p:nvPr/>
        </p:nvSpPr>
        <p:spPr>
          <a:xfrm>
            <a:off x="23899193" y="6189738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36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37" name="ZoneTexte 38"/>
          <p:cNvSpPr txBox="1"/>
          <p:nvPr/>
        </p:nvSpPr>
        <p:spPr>
          <a:xfrm>
            <a:off x="17400863" y="5200096"/>
            <a:ext cx="23823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Fréquences</a:t>
            </a:r>
          </a:p>
        </p:txBody>
      </p:sp>
      <p:sp>
        <p:nvSpPr>
          <p:cNvPr id="138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39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0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1" name="ZoneTexte 43"/>
          <p:cNvSpPr txBox="1"/>
          <p:nvPr/>
        </p:nvSpPr>
        <p:spPr>
          <a:xfrm>
            <a:off x="23887833" y="7900040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42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43" name="ZoneTexte 45"/>
          <p:cNvSpPr txBox="1"/>
          <p:nvPr/>
        </p:nvSpPr>
        <p:spPr>
          <a:xfrm>
            <a:off x="17389504" y="6980818"/>
            <a:ext cx="35634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Niveau Technique</a:t>
            </a:r>
          </a:p>
        </p:txBody>
      </p:sp>
      <p:sp>
        <p:nvSpPr>
          <p:cNvPr id="144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5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6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7" name="ZoneTexte 52"/>
          <p:cNvSpPr txBox="1"/>
          <p:nvPr/>
        </p:nvSpPr>
        <p:spPr>
          <a:xfrm>
            <a:off x="23885791" y="966314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48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49" name="ZoneTexte 54"/>
          <p:cNvSpPr txBox="1"/>
          <p:nvPr/>
        </p:nvSpPr>
        <p:spPr>
          <a:xfrm>
            <a:off x="17387462" y="8690778"/>
            <a:ext cx="2773681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Usage mobile</a:t>
            </a:r>
          </a:p>
        </p:txBody>
      </p:sp>
      <p:sp>
        <p:nvSpPr>
          <p:cNvPr id="150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1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2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3" name="ZoneTexte 59"/>
          <p:cNvSpPr txBox="1"/>
          <p:nvPr/>
        </p:nvSpPr>
        <p:spPr>
          <a:xfrm>
            <a:off x="23874434" y="1139912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54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55" name="ZoneTexte 61"/>
          <p:cNvSpPr txBox="1"/>
          <p:nvPr/>
        </p:nvSpPr>
        <p:spPr>
          <a:xfrm>
            <a:off x="17376103" y="10405765"/>
            <a:ext cx="2206745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Know How</a:t>
            </a:r>
          </a:p>
        </p:txBody>
      </p:sp>
      <p:sp>
        <p:nvSpPr>
          <p:cNvPr id="156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7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8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9" name="Text Placeholder 4"/>
          <p:cNvSpPr>
            <a:spLocks noGrp="1"/>
          </p:cNvSpPr>
          <p:nvPr>
            <p:ph type="body" sz="half" idx="13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pic>
        <p:nvPicPr>
          <p:cNvPr id="160" name="Picture 105" descr="Picture 1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0952" y="1640839"/>
            <a:ext cx="8753857" cy="1149705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Box 106"/>
          <p:cNvSpPr txBox="1"/>
          <p:nvPr/>
        </p:nvSpPr>
        <p:spPr>
          <a:xfrm>
            <a:off x="9" y="6151415"/>
            <a:ext cx="870666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r>
              <a:t>« </a:t>
            </a:r>
          </a:p>
        </p:txBody>
      </p:sp>
      <p:sp>
        <p:nvSpPr>
          <p:cNvPr id="162" name="TextBox 107"/>
          <p:cNvSpPr txBox="1"/>
          <p:nvPr/>
        </p:nvSpPr>
        <p:spPr>
          <a:xfrm>
            <a:off x="6697032" y="6183481"/>
            <a:ext cx="663943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r>
              <a:t>»</a:t>
            </a:r>
          </a:p>
        </p:txBody>
      </p: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rgbClr val="942093"/>
          </a:solidFill>
          <a:ln w="12700"/>
        </p:spPr>
        <p:txBody>
          <a:bodyPr lIns="0" tIns="0" rIns="0" bIns="0"/>
          <a:lstStyle>
            <a:lvl1pPr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17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189">
              <a:buSzTx/>
              <a:buFontTx/>
              <a:buNone/>
              <a:defRPr sz="40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indent="-457200">
              <a:buFontTx/>
              <a:defRPr sz="40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79600" indent="-508000">
              <a:buFontTx/>
              <a:defRPr sz="40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336800" indent="-508000">
              <a:buFontTx/>
              <a:defRPr sz="40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Rectangle 7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3" name="Rectangle 8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000" b="1">
                <a:solidFill>
                  <a:srgbClr val="942093"/>
                </a:solidFill>
              </a:defRPr>
            </a:pPr>
            <a:endParaRPr/>
          </a:p>
        </p:txBody>
      </p:sp>
      <p:sp>
        <p:nvSpPr>
          <p:cNvPr id="174" name="ZoneTexte 24"/>
          <p:cNvSpPr txBox="1"/>
          <p:nvPr/>
        </p:nvSpPr>
        <p:spPr>
          <a:xfrm>
            <a:off x="23912594" y="2694503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75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76" name="ZoneTexte 12"/>
          <p:cNvSpPr txBox="1"/>
          <p:nvPr/>
        </p:nvSpPr>
        <p:spPr>
          <a:xfrm>
            <a:off x="17414264" y="1744087"/>
            <a:ext cx="1791018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Revenus</a:t>
            </a:r>
          </a:p>
        </p:txBody>
      </p:sp>
      <p:sp>
        <p:nvSpPr>
          <p:cNvPr id="177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78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79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80" name="ZoneTexte 27"/>
          <p:cNvSpPr txBox="1"/>
          <p:nvPr/>
        </p:nvSpPr>
        <p:spPr>
          <a:xfrm>
            <a:off x="23901234" y="442951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81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82" name="ZoneTexte 29"/>
          <p:cNvSpPr txBox="1"/>
          <p:nvPr/>
        </p:nvSpPr>
        <p:spPr>
          <a:xfrm>
            <a:off x="17402903" y="3481861"/>
            <a:ext cx="97385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Ville</a:t>
            </a:r>
          </a:p>
        </p:txBody>
      </p:sp>
      <p:sp>
        <p:nvSpPr>
          <p:cNvPr id="183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84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85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86" name="ZoneTexte 36"/>
          <p:cNvSpPr txBox="1"/>
          <p:nvPr/>
        </p:nvSpPr>
        <p:spPr>
          <a:xfrm>
            <a:off x="23899193" y="6189738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87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88" name="ZoneTexte 38"/>
          <p:cNvSpPr txBox="1"/>
          <p:nvPr/>
        </p:nvSpPr>
        <p:spPr>
          <a:xfrm>
            <a:off x="17400863" y="5200096"/>
            <a:ext cx="23823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Fréquences</a:t>
            </a:r>
          </a:p>
        </p:txBody>
      </p:sp>
      <p:sp>
        <p:nvSpPr>
          <p:cNvPr id="189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0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1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2" name="ZoneTexte 43"/>
          <p:cNvSpPr txBox="1"/>
          <p:nvPr/>
        </p:nvSpPr>
        <p:spPr>
          <a:xfrm>
            <a:off x="23887833" y="7900040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93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194" name="ZoneTexte 45"/>
          <p:cNvSpPr txBox="1"/>
          <p:nvPr/>
        </p:nvSpPr>
        <p:spPr>
          <a:xfrm>
            <a:off x="17389504" y="6980818"/>
            <a:ext cx="35634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Niveau Technique</a:t>
            </a:r>
          </a:p>
        </p:txBody>
      </p:sp>
      <p:sp>
        <p:nvSpPr>
          <p:cNvPr id="195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6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7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98" name="ZoneTexte 52"/>
          <p:cNvSpPr txBox="1"/>
          <p:nvPr/>
        </p:nvSpPr>
        <p:spPr>
          <a:xfrm>
            <a:off x="23885791" y="966314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199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00" name="ZoneTexte 54"/>
          <p:cNvSpPr txBox="1"/>
          <p:nvPr/>
        </p:nvSpPr>
        <p:spPr>
          <a:xfrm>
            <a:off x="17387462" y="8690778"/>
            <a:ext cx="2773681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Usage mobile</a:t>
            </a:r>
          </a:p>
        </p:txBody>
      </p:sp>
      <p:sp>
        <p:nvSpPr>
          <p:cNvPr id="201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2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3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4" name="ZoneTexte 59"/>
          <p:cNvSpPr txBox="1"/>
          <p:nvPr/>
        </p:nvSpPr>
        <p:spPr>
          <a:xfrm>
            <a:off x="23874434" y="1139912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05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06" name="ZoneTexte 61"/>
          <p:cNvSpPr txBox="1"/>
          <p:nvPr/>
        </p:nvSpPr>
        <p:spPr>
          <a:xfrm>
            <a:off x="17376103" y="10405765"/>
            <a:ext cx="2206745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Know How</a:t>
            </a:r>
          </a:p>
        </p:txBody>
      </p:sp>
      <p:sp>
        <p:nvSpPr>
          <p:cNvPr id="207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8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9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10" name="Text Placeholder 4"/>
          <p:cNvSpPr>
            <a:spLocks noGrp="1"/>
          </p:cNvSpPr>
          <p:nvPr>
            <p:ph type="body" sz="half" idx="13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pic>
        <p:nvPicPr>
          <p:cNvPr id="211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0952" y="1640839"/>
            <a:ext cx="8753857" cy="11497058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extBox 11"/>
          <p:cNvSpPr txBox="1"/>
          <p:nvPr/>
        </p:nvSpPr>
        <p:spPr>
          <a:xfrm>
            <a:off x="9" y="6151415"/>
            <a:ext cx="870666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7200">
                <a:solidFill>
                  <a:srgbClr val="942093"/>
                </a:solidFill>
              </a:defRPr>
            </a:pPr>
            <a:r>
              <a:t>«</a:t>
            </a:r>
            <a:r>
              <a:rPr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213" name="TextBox 66"/>
          <p:cNvSpPr txBox="1"/>
          <p:nvPr/>
        </p:nvSpPr>
        <p:spPr>
          <a:xfrm>
            <a:off x="6697032" y="6183481"/>
            <a:ext cx="663943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942093"/>
                </a:solidFill>
              </a:defRPr>
            </a:lvl1pPr>
          </a:lstStyle>
          <a:p>
            <a:r>
              <a:t>»</a:t>
            </a:r>
          </a:p>
        </p:txBody>
      </p:sp>
      <p:sp>
        <p:nvSpPr>
          <p:cNvPr id="2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le Text"/>
          <p:cNvSpPr txBox="1">
            <a:spLocks noGrp="1"/>
          </p:cNvSpPr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rgbClr val="009051"/>
          </a:solidFill>
          <a:ln w="12700"/>
        </p:spPr>
        <p:txBody>
          <a:bodyPr lIns="0" tIns="0" rIns="0" bIns="0"/>
          <a:lstStyle>
            <a:lvl1pPr>
              <a:defRPr sz="7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189">
              <a:buSzTx/>
              <a:buFontTx/>
              <a:buNone/>
              <a:defRPr sz="40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indent="-457200">
              <a:buFontTx/>
              <a:defRPr sz="40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79600" indent="-508000">
              <a:buFontTx/>
              <a:defRPr sz="40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336800" indent="-508000">
              <a:buFontTx/>
              <a:defRPr sz="40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3" name="Rectangle 7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9051"/>
                </a:solidFill>
              </a:defRPr>
            </a:pPr>
            <a:endParaRPr/>
          </a:p>
        </p:txBody>
      </p:sp>
      <p:sp>
        <p:nvSpPr>
          <p:cNvPr id="224" name="Rectangle 8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000" b="1">
                <a:solidFill>
                  <a:srgbClr val="009051"/>
                </a:solidFill>
              </a:defRPr>
            </a:pPr>
            <a:endParaRPr/>
          </a:p>
        </p:txBody>
      </p:sp>
      <p:sp>
        <p:nvSpPr>
          <p:cNvPr id="225" name="ZoneTexte 24"/>
          <p:cNvSpPr txBox="1"/>
          <p:nvPr/>
        </p:nvSpPr>
        <p:spPr>
          <a:xfrm>
            <a:off x="23912594" y="2694503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26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27" name="ZoneTexte 12"/>
          <p:cNvSpPr txBox="1"/>
          <p:nvPr/>
        </p:nvSpPr>
        <p:spPr>
          <a:xfrm>
            <a:off x="17414264" y="1744087"/>
            <a:ext cx="1791018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Revenus</a:t>
            </a:r>
          </a:p>
        </p:txBody>
      </p:sp>
      <p:sp>
        <p:nvSpPr>
          <p:cNvPr id="228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29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0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1" name="ZoneTexte 27"/>
          <p:cNvSpPr txBox="1"/>
          <p:nvPr/>
        </p:nvSpPr>
        <p:spPr>
          <a:xfrm>
            <a:off x="23901234" y="442951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32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33" name="ZoneTexte 29"/>
          <p:cNvSpPr txBox="1"/>
          <p:nvPr/>
        </p:nvSpPr>
        <p:spPr>
          <a:xfrm>
            <a:off x="17402903" y="3481861"/>
            <a:ext cx="97385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Ville</a:t>
            </a:r>
          </a:p>
        </p:txBody>
      </p:sp>
      <p:sp>
        <p:nvSpPr>
          <p:cNvPr id="234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5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6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7" name="ZoneTexte 36"/>
          <p:cNvSpPr txBox="1"/>
          <p:nvPr/>
        </p:nvSpPr>
        <p:spPr>
          <a:xfrm>
            <a:off x="23899193" y="6189738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38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39" name="ZoneTexte 38"/>
          <p:cNvSpPr txBox="1"/>
          <p:nvPr/>
        </p:nvSpPr>
        <p:spPr>
          <a:xfrm>
            <a:off x="17400863" y="5200096"/>
            <a:ext cx="23823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Fréquences</a:t>
            </a:r>
          </a:p>
        </p:txBody>
      </p:sp>
      <p:sp>
        <p:nvSpPr>
          <p:cNvPr id="240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1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2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3" name="ZoneTexte 43"/>
          <p:cNvSpPr txBox="1"/>
          <p:nvPr/>
        </p:nvSpPr>
        <p:spPr>
          <a:xfrm>
            <a:off x="23887833" y="7900040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44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45" name="ZoneTexte 45"/>
          <p:cNvSpPr txBox="1"/>
          <p:nvPr/>
        </p:nvSpPr>
        <p:spPr>
          <a:xfrm>
            <a:off x="17389504" y="6980818"/>
            <a:ext cx="35634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Niveau Technique</a:t>
            </a:r>
          </a:p>
        </p:txBody>
      </p:sp>
      <p:sp>
        <p:nvSpPr>
          <p:cNvPr id="246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7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8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9" name="ZoneTexte 52"/>
          <p:cNvSpPr txBox="1"/>
          <p:nvPr/>
        </p:nvSpPr>
        <p:spPr>
          <a:xfrm>
            <a:off x="23885791" y="966314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50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51" name="ZoneTexte 54"/>
          <p:cNvSpPr txBox="1"/>
          <p:nvPr/>
        </p:nvSpPr>
        <p:spPr>
          <a:xfrm>
            <a:off x="17387462" y="8690778"/>
            <a:ext cx="2773681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Usage mobile</a:t>
            </a:r>
          </a:p>
        </p:txBody>
      </p:sp>
      <p:sp>
        <p:nvSpPr>
          <p:cNvPr id="252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3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4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5" name="ZoneTexte 59"/>
          <p:cNvSpPr txBox="1"/>
          <p:nvPr/>
        </p:nvSpPr>
        <p:spPr>
          <a:xfrm>
            <a:off x="23874434" y="11399129"/>
            <a:ext cx="163711" cy="419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+</a:t>
            </a:r>
          </a:p>
        </p:txBody>
      </p:sp>
      <p:sp>
        <p:nvSpPr>
          <p:cNvPr id="256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 b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-</a:t>
            </a:r>
          </a:p>
        </p:txBody>
      </p:sp>
      <p:sp>
        <p:nvSpPr>
          <p:cNvPr id="257" name="ZoneTexte 61"/>
          <p:cNvSpPr txBox="1"/>
          <p:nvPr/>
        </p:nvSpPr>
        <p:spPr>
          <a:xfrm>
            <a:off x="17376103" y="10405765"/>
            <a:ext cx="2206745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Know How</a:t>
            </a:r>
          </a:p>
        </p:txBody>
      </p:sp>
      <p:sp>
        <p:nvSpPr>
          <p:cNvPr id="258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9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0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1" name="Text Placeholder 4"/>
          <p:cNvSpPr>
            <a:spLocks noGrp="1"/>
          </p:cNvSpPr>
          <p:nvPr>
            <p:ph type="body" sz="half" idx="13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pic>
        <p:nvPicPr>
          <p:cNvPr id="262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0952" y="1640839"/>
            <a:ext cx="8753857" cy="11497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TextBox 11"/>
          <p:cNvSpPr txBox="1"/>
          <p:nvPr/>
        </p:nvSpPr>
        <p:spPr>
          <a:xfrm>
            <a:off x="9" y="6151415"/>
            <a:ext cx="870666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009051"/>
                </a:solidFill>
              </a:defRPr>
            </a:lvl1pPr>
          </a:lstStyle>
          <a:p>
            <a:r>
              <a:t>« </a:t>
            </a:r>
          </a:p>
        </p:txBody>
      </p:sp>
      <p:sp>
        <p:nvSpPr>
          <p:cNvPr id="264" name="TextBox 66"/>
          <p:cNvSpPr txBox="1"/>
          <p:nvPr/>
        </p:nvSpPr>
        <p:spPr>
          <a:xfrm>
            <a:off x="6697032" y="6183481"/>
            <a:ext cx="663943" cy="130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009051"/>
                </a:solidFill>
              </a:defRPr>
            </a:lvl1pPr>
          </a:lstStyle>
          <a:p>
            <a:r>
              <a:t>»</a:t>
            </a:r>
          </a:p>
        </p:txBody>
      </p:sp>
      <p:sp>
        <p:nvSpPr>
          <p:cNvPr id="2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itle Text"/>
          <p:cNvSpPr txBox="1">
            <a:spLocks noGrp="1"/>
          </p:cNvSpPr>
          <p:nvPr>
            <p:ph type="title"/>
          </p:nvPr>
        </p:nvSpPr>
        <p:spPr>
          <a:xfrm>
            <a:off x="-3" y="0"/>
            <a:ext cx="24523819" cy="1080000"/>
          </a:xfrm>
          <a:prstGeom prst="rect">
            <a:avLst/>
          </a:prstGeom>
          <a:solidFill>
            <a:srgbClr val="000000"/>
          </a:solidFill>
          <a:ln w="12700"/>
        </p:spPr>
        <p:txBody>
          <a:bodyPr lIns="0" tIns="0" rIns="0" bIns="0" anchor="t"/>
          <a:lstStyle>
            <a:lvl1pPr>
              <a:defRPr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73" name="Rectangle 7"/>
          <p:cNvSpPr/>
          <p:nvPr/>
        </p:nvSpPr>
        <p:spPr>
          <a:xfrm>
            <a:off x="8102231" y="2411935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4" name="Rectangle 8"/>
          <p:cNvSpPr/>
          <p:nvPr/>
        </p:nvSpPr>
        <p:spPr>
          <a:xfrm>
            <a:off x="16361384" y="2433969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77" name="Titre 1"/>
          <p:cNvGrpSpPr/>
          <p:nvPr/>
        </p:nvGrpSpPr>
        <p:grpSpPr>
          <a:xfrm>
            <a:off x="-1" y="1022490"/>
            <a:ext cx="24499106" cy="1136816"/>
            <a:chOff x="0" y="0"/>
            <a:chExt cx="24499104" cy="1136815"/>
          </a:xfrm>
        </p:grpSpPr>
        <p:sp>
          <p:nvSpPr>
            <p:cNvPr id="275" name="Rectangle"/>
            <p:cNvSpPr/>
            <p:nvPr/>
          </p:nvSpPr>
          <p:spPr>
            <a:xfrm>
              <a:off x="-1" y="0"/>
              <a:ext cx="24499106" cy="113681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 sz="7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276" name="MUST            SHOULD             COULD"/>
            <p:cNvSpPr txBox="1"/>
            <p:nvPr/>
          </p:nvSpPr>
          <p:spPr>
            <a:xfrm>
              <a:off x="-1" y="0"/>
              <a:ext cx="24499106" cy="11049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6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t>        MUST		          SHOULD	       	    COULD</a:t>
              </a:r>
            </a:p>
          </p:txBody>
        </p:sp>
      </p:grpSp>
      <p:sp>
        <p:nvSpPr>
          <p:cNvPr id="2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ispersondoesnotexist.com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jpeg"/><Relationship Id="rId5" Type="http://schemas.openxmlformats.org/officeDocument/2006/relationships/image" Target="../media/image9.t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itle 3"/>
          <p:cNvSpPr txBox="1">
            <a:spLocks noGrp="1"/>
          </p:cNvSpPr>
          <p:nvPr>
            <p:ph type="ctrTitle"/>
          </p:nvPr>
        </p:nvSpPr>
        <p:spPr>
          <a:xfrm>
            <a:off x="2286000" y="644525"/>
            <a:ext cx="20284282" cy="9652101"/>
          </a:xfrm>
          <a:prstGeom prst="rect">
            <a:avLst/>
          </a:prstGeom>
        </p:spPr>
        <p:txBody>
          <a:bodyPr/>
          <a:lstStyle/>
          <a:p>
            <a:pPr>
              <a:defRPr sz="10800"/>
            </a:pPr>
            <a:r>
              <a:t>PERSONA</a:t>
            </a:r>
            <a:br/>
            <a:r>
              <a:t>+</a:t>
            </a:r>
            <a:br/>
            <a:r>
              <a:t>USER STORY</a:t>
            </a:r>
          </a:p>
          <a:p>
            <a:pPr>
              <a:defRPr sz="10800"/>
            </a:pPr>
            <a:r>
              <a:t>+</a:t>
            </a:r>
          </a:p>
          <a:p>
            <a:pPr>
              <a:defRPr sz="10800"/>
            </a:pPr>
            <a:r>
              <a:t>Parcours client (customer journey)</a:t>
            </a:r>
          </a:p>
        </p:txBody>
      </p:sp>
      <p:sp>
        <p:nvSpPr>
          <p:cNvPr id="347" name="Subtitle 4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2019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Title 1"/>
          <p:cNvSpPr txBox="1">
            <a:spLocks noGrp="1"/>
          </p:cNvSpPr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r>
              <a:t>Mr PARK</a:t>
            </a:r>
          </a:p>
        </p:txBody>
      </p:sp>
      <p:sp>
        <p:nvSpPr>
          <p:cNvPr id="402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r>
              <a:t>Déjeune en street food et n’aime pas avoir du cash sur lui</a:t>
            </a:r>
          </a:p>
        </p:txBody>
      </p:sp>
      <p:pic>
        <p:nvPicPr>
          <p:cNvPr id="403" name="Content Placeholder 8" descr="Content Placeholder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9900" y="1887226"/>
            <a:ext cx="4248150" cy="4283698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Content Placeholder 4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i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 je suis toujours bloqué avec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i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ma visa wifi, c’est pénible !</a:t>
            </a:r>
          </a:p>
        </p:txBody>
      </p:sp>
      <p:sp>
        <p:nvSpPr>
          <p:cNvPr id="405" name="Text Placeholder 5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Mr Park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36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Séoul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Célibataire sans enfant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Sans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Sales Leader chez Abercrombie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Technologie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Mobilité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Visa sans contact passe pas toujours</a:t>
            </a:r>
          </a:p>
        </p:txBody>
      </p:sp>
      <p:sp>
        <p:nvSpPr>
          <p:cNvPr id="406" name="Triangle 16"/>
          <p:cNvSpPr/>
          <p:nvPr/>
        </p:nvSpPr>
        <p:spPr>
          <a:xfrm rot="10800000">
            <a:off x="21888521" y="2327559"/>
            <a:ext cx="484588" cy="320941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7" name="Triangle 17"/>
          <p:cNvSpPr/>
          <p:nvPr/>
        </p:nvSpPr>
        <p:spPr>
          <a:xfrm rot="10800000">
            <a:off x="22175829" y="4095315"/>
            <a:ext cx="484588" cy="320942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8" name="Triangle 18"/>
          <p:cNvSpPr/>
          <p:nvPr/>
        </p:nvSpPr>
        <p:spPr>
          <a:xfrm rot="10800000">
            <a:off x="21441861" y="5818611"/>
            <a:ext cx="484589" cy="320941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9" name="Triangle 19"/>
          <p:cNvSpPr/>
          <p:nvPr/>
        </p:nvSpPr>
        <p:spPr>
          <a:xfrm rot="10800000">
            <a:off x="18923669" y="7438977"/>
            <a:ext cx="517483" cy="490717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0" name="Triangle 20"/>
          <p:cNvSpPr/>
          <p:nvPr/>
        </p:nvSpPr>
        <p:spPr>
          <a:xfrm rot="10800000">
            <a:off x="23121887" y="9178228"/>
            <a:ext cx="470439" cy="446107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1" name="Triangle 21"/>
          <p:cNvSpPr/>
          <p:nvPr/>
        </p:nvSpPr>
        <p:spPr>
          <a:xfrm rot="10800000">
            <a:off x="18177794" y="10955562"/>
            <a:ext cx="470439" cy="446107"/>
          </a:xfrm>
          <a:prstGeom prst="triangle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itle 1"/>
          <p:cNvSpPr txBox="1">
            <a:spLocks noGrp="1"/>
          </p:cNvSpPr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r>
              <a:t>BOB</a:t>
            </a:r>
          </a:p>
        </p:txBody>
      </p:sp>
      <p:sp>
        <p:nvSpPr>
          <p:cNvPr id="414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r>
              <a:t>Essaye de faire son travail au mieux pour libérer du temps libre s-consacré aux jeux vidéo</a:t>
            </a:r>
          </a:p>
        </p:txBody>
      </p:sp>
      <p:sp>
        <p:nvSpPr>
          <p:cNvPr id="415" name="Content Placeholder 4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 j’assouvi ma passion de jeu vidéo tous les week end en festival de gaming</a:t>
            </a:r>
          </a:p>
        </p:txBody>
      </p:sp>
      <p:sp>
        <p:nvSpPr>
          <p:cNvPr id="416" name="Text Placeholder 5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BOB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30 ans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Sao Paulo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José (couple homo)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Sans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Mécanicien aéronautique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Jeu vidéo</a:t>
            </a:r>
          </a:p>
        </p:txBody>
      </p:sp>
      <p:sp>
        <p:nvSpPr>
          <p:cNvPr id="417" name="Triangle 12"/>
          <p:cNvSpPr/>
          <p:nvPr/>
        </p:nvSpPr>
        <p:spPr>
          <a:xfrm rot="10800000">
            <a:off x="19721224" y="2480455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18" name="Triangle 13"/>
          <p:cNvSpPr/>
          <p:nvPr/>
        </p:nvSpPr>
        <p:spPr>
          <a:xfrm rot="10800000">
            <a:off x="20933812" y="4148363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19" name="Triangle 14"/>
          <p:cNvSpPr/>
          <p:nvPr/>
        </p:nvSpPr>
        <p:spPr>
          <a:xfrm rot="10800000">
            <a:off x="21614274" y="5858545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0" name="Triangle 15"/>
          <p:cNvSpPr/>
          <p:nvPr/>
        </p:nvSpPr>
        <p:spPr>
          <a:xfrm rot="10800000">
            <a:off x="21387454" y="7655859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1" name="Triangle 22"/>
          <p:cNvSpPr/>
          <p:nvPr/>
        </p:nvSpPr>
        <p:spPr>
          <a:xfrm rot="10800000">
            <a:off x="22663258" y="9418240"/>
            <a:ext cx="453643" cy="272908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2" name="Triangle 23"/>
          <p:cNvSpPr/>
          <p:nvPr/>
        </p:nvSpPr>
        <p:spPr>
          <a:xfrm rot="10800000">
            <a:off x="22923332" y="11087727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423" name="Content Placeholder 6" descr="Content Placeholder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9900" y="1905000"/>
            <a:ext cx="4248150" cy="4248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itle 12"/>
          <p:cNvSpPr txBox="1">
            <a:spLocks noGrp="1"/>
          </p:cNvSpPr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r>
              <a:t>JOHN</a:t>
            </a:r>
          </a:p>
        </p:txBody>
      </p:sp>
      <p:sp>
        <p:nvSpPr>
          <p:cNvPr id="426" name="Conten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r>
              <a:t>Pas très motivé par les innovations tout en restant un excellent pilote pro</a:t>
            </a:r>
          </a:p>
        </p:txBody>
      </p:sp>
      <p:pic>
        <p:nvPicPr>
          <p:cNvPr id="427" name="Content Placeholder 17" descr="Content Placeholder 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9344" y="1873250"/>
            <a:ext cx="3749260" cy="4311650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Content Placeholder 15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rgbClr val="00905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 Je consacre toutes mes capacités techniques à mon métier de pilote et je fuis les technologies à titre privé</a:t>
            </a:r>
          </a:p>
        </p:txBody>
      </p:sp>
      <p:sp>
        <p:nvSpPr>
          <p:cNvPr id="429" name="Text Placeholder 16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John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45 ans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Paris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marié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3 enfant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Pilote 20 ans expérience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basic en nelle technologie</a:t>
            </a:r>
          </a:p>
        </p:txBody>
      </p:sp>
      <p:sp>
        <p:nvSpPr>
          <p:cNvPr id="430" name="Triangle 6"/>
          <p:cNvSpPr/>
          <p:nvPr/>
        </p:nvSpPr>
        <p:spPr>
          <a:xfrm rot="10800000">
            <a:off x="21888521" y="2327559"/>
            <a:ext cx="484588" cy="320941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1" name="Triangle 7"/>
          <p:cNvSpPr/>
          <p:nvPr/>
        </p:nvSpPr>
        <p:spPr>
          <a:xfrm rot="10800000">
            <a:off x="22175829" y="4095315"/>
            <a:ext cx="484588" cy="320942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2" name="Triangle 8"/>
          <p:cNvSpPr/>
          <p:nvPr/>
        </p:nvSpPr>
        <p:spPr>
          <a:xfrm rot="10800000">
            <a:off x="21403933" y="5836024"/>
            <a:ext cx="484589" cy="320941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3" name="Triangle 9"/>
          <p:cNvSpPr/>
          <p:nvPr/>
        </p:nvSpPr>
        <p:spPr>
          <a:xfrm rot="10800000">
            <a:off x="21822302" y="7358419"/>
            <a:ext cx="517482" cy="490717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4" name="Triangle 10"/>
          <p:cNvSpPr/>
          <p:nvPr/>
        </p:nvSpPr>
        <p:spPr>
          <a:xfrm rot="10800000">
            <a:off x="19963051" y="9268666"/>
            <a:ext cx="470439" cy="446107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5" name="Triangle 11"/>
          <p:cNvSpPr/>
          <p:nvPr/>
        </p:nvSpPr>
        <p:spPr>
          <a:xfrm rot="10800000">
            <a:off x="21418083" y="10866881"/>
            <a:ext cx="470439" cy="446107"/>
          </a:xfrm>
          <a:prstGeom prst="triangle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Marie Eve</a:t>
            </a:r>
          </a:p>
        </p:txBody>
      </p:sp>
      <p:sp>
        <p:nvSpPr>
          <p:cNvPr id="438" name="Content Placeholder 7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utilise déjà certaine technologie morpho</a:t>
            </a:r>
          </a:p>
        </p:txBody>
      </p:sp>
      <p:pic>
        <p:nvPicPr>
          <p:cNvPr id="439" name="Content Placeholder 17" descr="Content Placeholder 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9900" y="2136718"/>
            <a:ext cx="4248150" cy="3784714"/>
          </a:xfrm>
          <a:prstGeom prst="rect">
            <a:avLst/>
          </a:prstGeom>
          <a:ln w="12700">
            <a:miter lim="400000"/>
          </a:ln>
        </p:spPr>
      </p:pic>
      <p:sp>
        <p:nvSpPr>
          <p:cNvPr id="440" name="Content Placeholder 9"/>
          <p:cNvSpPr txBox="1"/>
          <p:nvPr/>
        </p:nvSpPr>
        <p:spPr>
          <a:xfrm>
            <a:off x="1031307" y="6627669"/>
            <a:ext cx="6482779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 j’y connais pas grand chose mais je veux faire un travail de police moderne</a:t>
            </a:r>
          </a:p>
        </p:txBody>
      </p:sp>
      <p:sp>
        <p:nvSpPr>
          <p:cNvPr id="441" name="Text Placeholder 10"/>
          <p:cNvSpPr txBox="1"/>
          <p:nvPr/>
        </p:nvSpPr>
        <p:spPr>
          <a:xfrm>
            <a:off x="8983137" y="1904999"/>
            <a:ext cx="6633635" cy="1142682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Marie Eve T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40 ans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Ottawa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Mari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3 filles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sans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    : faible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démocrate</a:t>
            </a:r>
          </a:p>
          <a:p>
            <a:pPr>
              <a:lnSpc>
                <a:spcPct val="90000"/>
              </a:lnSpc>
              <a:spcBef>
                <a:spcPts val="2000"/>
              </a:spcBef>
              <a:defRPr sz="3200">
                <a:solidFill>
                  <a:srgbClr val="262626"/>
                </a:solidFill>
              </a:defRPr>
            </a:pPr>
            <a:r>
              <a:t>passe le concours d’inspecteur de police pour la 4eme fois</a:t>
            </a:r>
          </a:p>
        </p:txBody>
      </p:sp>
      <p:sp>
        <p:nvSpPr>
          <p:cNvPr id="442" name="Triangle 11"/>
          <p:cNvSpPr/>
          <p:nvPr/>
        </p:nvSpPr>
        <p:spPr>
          <a:xfrm rot="10800000">
            <a:off x="18177794" y="2405900"/>
            <a:ext cx="484588" cy="320941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3" name="Triangle 12"/>
          <p:cNvSpPr/>
          <p:nvPr/>
        </p:nvSpPr>
        <p:spPr>
          <a:xfrm rot="10800000">
            <a:off x="19562734" y="4121149"/>
            <a:ext cx="484589" cy="320942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4" name="Triangle 13"/>
          <p:cNvSpPr/>
          <p:nvPr/>
        </p:nvSpPr>
        <p:spPr>
          <a:xfrm rot="10800000">
            <a:off x="20384740" y="5836024"/>
            <a:ext cx="484588" cy="320941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5" name="Triangle 14"/>
          <p:cNvSpPr/>
          <p:nvPr/>
        </p:nvSpPr>
        <p:spPr>
          <a:xfrm rot="10800000">
            <a:off x="18923669" y="7438977"/>
            <a:ext cx="517483" cy="490717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6" name="Triangle 15"/>
          <p:cNvSpPr/>
          <p:nvPr/>
        </p:nvSpPr>
        <p:spPr>
          <a:xfrm rot="10800000">
            <a:off x="19441151" y="9268666"/>
            <a:ext cx="470439" cy="446107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7" name="Triangle 16"/>
          <p:cNvSpPr/>
          <p:nvPr/>
        </p:nvSpPr>
        <p:spPr>
          <a:xfrm rot="10800000">
            <a:off x="18177794" y="10955562"/>
            <a:ext cx="470439" cy="446107"/>
          </a:xfrm>
          <a:prstGeom prst="triangle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Title 6"/>
          <p:cNvSpPr txBox="1">
            <a:spLocks noGrp="1"/>
          </p:cNvSpPr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r>
              <a:t>Cristella</a:t>
            </a:r>
          </a:p>
        </p:txBody>
      </p:sp>
      <p:sp>
        <p:nvSpPr>
          <p:cNvPr id="450" name="Content Placeholder 7"/>
          <p:cNvSpPr txBox="1">
            <a:spLocks noGrp="1"/>
          </p:cNvSpPr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r>
              <a:t>très douée, c’est la nouvelle génération de leader de demain</a:t>
            </a:r>
          </a:p>
        </p:txBody>
      </p:sp>
      <p:sp>
        <p:nvSpPr>
          <p:cNvPr id="451" name="Content Placeholder 9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rgbClr val="9420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 j’ai des problèmes familliaux mais je vais m’en sortir grace à l’école, les profs et le directeur de mon lycée</a:t>
            </a:r>
          </a:p>
        </p:txBody>
      </p:sp>
      <p:sp>
        <p:nvSpPr>
          <p:cNvPr id="452" name="Text Placeholder 10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Cristella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16 ans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Bogota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8 frères et sœurs son père est en prison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petit job à la sauvette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       vient d’obtenir une bourse d’étude pour les USA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Problème avec de l’acide et n’a plus d’empreinte digitale</a:t>
            </a:r>
          </a:p>
        </p:txBody>
      </p:sp>
      <p:sp>
        <p:nvSpPr>
          <p:cNvPr id="453" name="Triangle 11"/>
          <p:cNvSpPr/>
          <p:nvPr/>
        </p:nvSpPr>
        <p:spPr>
          <a:xfrm rot="10800000">
            <a:off x="18177794" y="2405900"/>
            <a:ext cx="484588" cy="320941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4" name="Triangle 12"/>
          <p:cNvSpPr/>
          <p:nvPr/>
        </p:nvSpPr>
        <p:spPr>
          <a:xfrm rot="10800000">
            <a:off x="19562734" y="4121149"/>
            <a:ext cx="484589" cy="320942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5" name="Triangle 13"/>
          <p:cNvSpPr/>
          <p:nvPr/>
        </p:nvSpPr>
        <p:spPr>
          <a:xfrm rot="10800000">
            <a:off x="20384740" y="5836024"/>
            <a:ext cx="484588" cy="320941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6" name="Triangle 14"/>
          <p:cNvSpPr/>
          <p:nvPr/>
        </p:nvSpPr>
        <p:spPr>
          <a:xfrm rot="10800000">
            <a:off x="18923669" y="7438977"/>
            <a:ext cx="517483" cy="490717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7" name="Triangle 15"/>
          <p:cNvSpPr/>
          <p:nvPr/>
        </p:nvSpPr>
        <p:spPr>
          <a:xfrm rot="10800000">
            <a:off x="19441151" y="9268666"/>
            <a:ext cx="470439" cy="446107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8" name="Triangle 16"/>
          <p:cNvSpPr/>
          <p:nvPr/>
        </p:nvSpPr>
        <p:spPr>
          <a:xfrm rot="10800000">
            <a:off x="18177794" y="10955562"/>
            <a:ext cx="470439" cy="446107"/>
          </a:xfrm>
          <a:prstGeom prst="triangle">
            <a:avLst/>
          </a:prstGeom>
          <a:solidFill>
            <a:srgbClr val="C55A1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59" name="Content Placeholder 18" descr="Content Placeholder 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2886" y="1873250"/>
            <a:ext cx="4102177" cy="4311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itle 1"/>
          <p:cNvSpPr txBox="1">
            <a:spLocks noGrp="1"/>
          </p:cNvSpPr>
          <p:nvPr>
            <p:ph type="title" idx="4294967295"/>
          </p:nvPr>
        </p:nvSpPr>
        <p:spPr>
          <a:xfrm>
            <a:off x="-704871" y="-2135152"/>
            <a:ext cx="25419073" cy="18126004"/>
          </a:xfrm>
          <a:prstGeom prst="rect">
            <a:avLst/>
          </a:prstGeom>
        </p:spPr>
        <p:txBody>
          <a:bodyPr lIns="121919" tIns="121919" rIns="121919" bIns="121919"/>
          <a:lstStyle>
            <a:lvl1pPr algn="ctr" defTabSz="1731263">
              <a:lnSpc>
                <a:spcPct val="50000"/>
              </a:lnSpc>
              <a:defRPr sz="68088" b="1" spc="-2723" baseline="-44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PERSONA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fiche-persona-deuxio.png" descr="fiche-persona-deuxi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82797" y="-1456135"/>
            <a:ext cx="21618406" cy="153104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exemple-fiche-persona.jpg" descr="exemple-fiche-person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560" y="-207717"/>
            <a:ext cx="20438023" cy="14131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exemple-persona-vignette.jpg" descr="exemple-persona-vignett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192378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"/>
            <a:ext cx="22031019" cy="13510633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app.xtensio.com"/>
          <p:cNvSpPr txBox="1"/>
          <p:nvPr/>
        </p:nvSpPr>
        <p:spPr>
          <a:xfrm>
            <a:off x="16259813" y="-35980"/>
            <a:ext cx="10497784" cy="11208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01600" tIns="101600" rIns="101600" bIns="101600" anchor="ctr">
            <a:spAutoFit/>
          </a:bodyPr>
          <a:lstStyle>
            <a:lvl1pPr algn="ctr" defTabSz="1651000">
              <a:defRPr sz="6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app.xtensio.com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itle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PERSONA</a:t>
            </a:r>
          </a:p>
        </p:txBody>
      </p:sp>
      <p:sp>
        <p:nvSpPr>
          <p:cNvPr id="350" name="Subtitle 4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73" name="Capture.PNG" descr="Captur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3595" y="273096"/>
            <a:ext cx="19754713" cy="131698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76" name="PersonaClaire.pdf" descr="PersonaClai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4403" y="1344469"/>
            <a:ext cx="17497235" cy="12371531"/>
          </a:xfrm>
          <a:prstGeom prst="rect">
            <a:avLst/>
          </a:prstGeom>
          <a:ln w="12700">
            <a:miter lim="400000"/>
          </a:ln>
        </p:spPr>
      </p:pic>
      <p:sp>
        <p:nvSpPr>
          <p:cNvPr id="477" name="CLAIRE"/>
          <p:cNvSpPr txBox="1"/>
          <p:nvPr/>
        </p:nvSpPr>
        <p:spPr>
          <a:xfrm>
            <a:off x="859310" y="897082"/>
            <a:ext cx="3249017" cy="111831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defRPr sz="67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CLAIRE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80" name="50314417_1164778197024181_8418907400840413184_n.jpg" descr="50314417_1164778197024181_8418907400840413184_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376950" y="295388"/>
            <a:ext cx="23422374" cy="12426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83" name="PERSONA-GISELE.pdf" descr="PERSONA-GISEL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6478" y="247307"/>
            <a:ext cx="21103409" cy="11870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86" name="50266317_540713623090803_1798241637910970368_n (1).png" descr="50266317_540713623090803_1798241637910970368_n (1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7340" y="208316"/>
            <a:ext cx="15604609" cy="135076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2250" y="1003300"/>
            <a:ext cx="18859500" cy="11709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sz="1040" spc="-41" baseline="-28846"/>
            </a:pPr>
            <a:endParaRPr/>
          </a:p>
        </p:txBody>
      </p:sp>
      <p:pic>
        <p:nvPicPr>
          <p:cNvPr id="49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9550" y="1073150"/>
            <a:ext cx="18884900" cy="11569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Espace réservé du numéro de diapositive 3"/>
          <p:cNvSpPr txBox="1">
            <a:spLocks noGrp="1"/>
          </p:cNvSpPr>
          <p:nvPr>
            <p:ph type="sldNum" sz="quarter" idx="4294967295"/>
          </p:nvPr>
        </p:nvSpPr>
        <p:spPr>
          <a:xfrm>
            <a:off x="22163464" y="12776835"/>
            <a:ext cx="544137" cy="6019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495" name="Rectangle 38"/>
          <p:cNvSpPr/>
          <p:nvPr/>
        </p:nvSpPr>
        <p:spPr>
          <a:xfrm>
            <a:off x="21982896" y="12967861"/>
            <a:ext cx="25401" cy="251459"/>
          </a:xfrm>
          <a:prstGeom prst="rect">
            <a:avLst/>
          </a:prstGeom>
          <a:solidFill>
            <a:srgbClr val="404040"/>
          </a:solidFill>
          <a:ln w="25400">
            <a:solidFill>
              <a:srgbClr val="404040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496" name="Image 33" descr="Image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28558" y="12979431"/>
            <a:ext cx="2101281" cy="463519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Rectangle 8"/>
          <p:cNvSpPr/>
          <p:nvPr/>
        </p:nvSpPr>
        <p:spPr>
          <a:xfrm>
            <a:off x="1755530" y="-1"/>
            <a:ext cx="20875870" cy="404448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498" name="Image 2" descr="Imag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18667" y="4833375"/>
            <a:ext cx="5633259" cy="56148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Espace réservé du numéro de diapositive 3"/>
          <p:cNvSpPr txBox="1">
            <a:spLocks noGrp="1"/>
          </p:cNvSpPr>
          <p:nvPr>
            <p:ph type="sldNum" sz="quarter" idx="4294967295"/>
          </p:nvPr>
        </p:nvSpPr>
        <p:spPr>
          <a:xfrm>
            <a:off x="22163464" y="12776835"/>
            <a:ext cx="544137" cy="6019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501" name="Rectangle 38"/>
          <p:cNvSpPr/>
          <p:nvPr/>
        </p:nvSpPr>
        <p:spPr>
          <a:xfrm>
            <a:off x="21982896" y="12967861"/>
            <a:ext cx="25401" cy="251459"/>
          </a:xfrm>
          <a:prstGeom prst="rect">
            <a:avLst/>
          </a:prstGeom>
          <a:solidFill>
            <a:srgbClr val="404040"/>
          </a:solidFill>
          <a:ln w="25400">
            <a:solidFill>
              <a:srgbClr val="404040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502" name="Image 33" descr="Image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28558" y="12979431"/>
            <a:ext cx="2101281" cy="463519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Rectangle 8"/>
          <p:cNvSpPr/>
          <p:nvPr/>
        </p:nvSpPr>
        <p:spPr>
          <a:xfrm>
            <a:off x="1755530" y="-1"/>
            <a:ext cx="20875870" cy="404448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504" name="Image 2" descr="Imag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89460" y="5592626"/>
            <a:ext cx="6044405" cy="6044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Espace réservé du numéro de diapositive 3"/>
          <p:cNvSpPr txBox="1">
            <a:spLocks noGrp="1"/>
          </p:cNvSpPr>
          <p:nvPr>
            <p:ph type="sldNum" sz="quarter" idx="4294967295"/>
          </p:nvPr>
        </p:nvSpPr>
        <p:spPr>
          <a:xfrm>
            <a:off x="22163464" y="12776835"/>
            <a:ext cx="544137" cy="6019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507" name="Rectangle 38"/>
          <p:cNvSpPr/>
          <p:nvPr/>
        </p:nvSpPr>
        <p:spPr>
          <a:xfrm>
            <a:off x="21982896" y="12967861"/>
            <a:ext cx="25401" cy="251459"/>
          </a:xfrm>
          <a:prstGeom prst="rect">
            <a:avLst/>
          </a:prstGeom>
          <a:solidFill>
            <a:srgbClr val="404040"/>
          </a:solidFill>
          <a:ln w="25400">
            <a:solidFill>
              <a:srgbClr val="404040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508" name="Image 33" descr="Image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28558" y="12979431"/>
            <a:ext cx="2101281" cy="463519"/>
          </a:xfrm>
          <a:prstGeom prst="rect">
            <a:avLst/>
          </a:prstGeom>
          <a:ln w="12700">
            <a:miter lim="400000"/>
          </a:ln>
        </p:spPr>
      </p:pic>
      <p:sp>
        <p:nvSpPr>
          <p:cNvPr id="509" name="Rectangle 8"/>
          <p:cNvSpPr/>
          <p:nvPr/>
        </p:nvSpPr>
        <p:spPr>
          <a:xfrm>
            <a:off x="1755530" y="-1"/>
            <a:ext cx="20875870" cy="404448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10" name="Rectangle 7"/>
          <p:cNvSpPr/>
          <p:nvPr/>
        </p:nvSpPr>
        <p:spPr>
          <a:xfrm>
            <a:off x="1948962" y="2912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11" name="ZoneTexte 9"/>
          <p:cNvSpPr txBox="1"/>
          <p:nvPr/>
        </p:nvSpPr>
        <p:spPr>
          <a:xfrm>
            <a:off x="1948962" y="2112523"/>
            <a:ext cx="6298774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JEAN – Reverse Mentoring</a:t>
            </a:r>
          </a:p>
        </p:txBody>
      </p:sp>
      <p:pic>
        <p:nvPicPr>
          <p:cNvPr id="512" name="Image 2" descr="Imag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47298" y="4754698"/>
            <a:ext cx="6048005" cy="60480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29071" y="989541"/>
            <a:ext cx="13894529" cy="10834159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Définition du persona :…"/>
          <p:cNvSpPr txBox="1"/>
          <p:nvPr/>
        </p:nvSpPr>
        <p:spPr>
          <a:xfrm>
            <a:off x="647590" y="989541"/>
            <a:ext cx="8555654" cy="11384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Définition du persona : 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rPr b="1">
                <a:latin typeface="Open Sans"/>
                <a:ea typeface="Open Sans"/>
                <a:cs typeface="Open Sans"/>
                <a:sym typeface="Open Sans"/>
              </a:rPr>
              <a:t>personnage imaginaire</a:t>
            </a:r>
            <a:r>
              <a:t> représentant un groupe cible dans le cadre d’une réflexion sur l’évolution d’un produit ou service. 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 b="1">
                <a:latin typeface="Open Sans"/>
                <a:ea typeface="Open Sans"/>
                <a:cs typeface="Open Sans"/>
                <a:sym typeface="Open Sans"/>
              </a:defRPr>
            </a:pPr>
            <a:r>
              <a:t>Extrait Wikipedia :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« un Persona est une personne fictive dotée d'attributs et de caractéristiques sociales et psychologiques et qui représente un groupe cible»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copie ci-contre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On utilise aussi le terme de « buyer persona ». Mais le persona peut être BtoB, BtoC, il peut être un intermédiaire, un journaliste ou un influenceur.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Capture d’écran 2019-02-09 à 09.58.43.png" descr="Capture d’écran 2019-02-09 à 09.58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030" y="284360"/>
            <a:ext cx="21248028" cy="119178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935" y="216213"/>
            <a:ext cx="23536397" cy="130290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Persona Anaëlle Thomas.png" descr="Persona Anaëlle Thoma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8657" y="0"/>
            <a:ext cx="17389082" cy="138237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698" y="2742036"/>
            <a:ext cx="1788828" cy="1788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Image 2" descr="Imag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6698" y="9185136"/>
            <a:ext cx="1788828" cy="1788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Image 2" descr="Imag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6698" y="7033541"/>
            <a:ext cx="1788961" cy="1794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6698" y="4887789"/>
            <a:ext cx="1788828" cy="1788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 2" descr="Image 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6698" y="596283"/>
            <a:ext cx="1788828" cy="1788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 2" descr="Image 2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00833" y="11330888"/>
            <a:ext cx="1794693" cy="1788829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Rectangle 8"/>
          <p:cNvSpPr/>
          <p:nvPr/>
        </p:nvSpPr>
        <p:spPr>
          <a:xfrm>
            <a:off x="1755530" y="-1"/>
            <a:ext cx="20875870" cy="404448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29" name="Rectangle 7"/>
          <p:cNvSpPr/>
          <p:nvPr/>
        </p:nvSpPr>
        <p:spPr>
          <a:xfrm>
            <a:off x="3142762" y="1805815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0" name="ZoneTexte 9"/>
          <p:cNvSpPr txBox="1"/>
          <p:nvPr/>
        </p:nvSpPr>
        <p:spPr>
          <a:xfrm>
            <a:off x="3142762" y="1005595"/>
            <a:ext cx="11624836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JEAN – PROBLEMATIQUE RH : Reverse Mentoring</a:t>
            </a:r>
          </a:p>
        </p:txBody>
      </p:sp>
      <p:sp>
        <p:nvSpPr>
          <p:cNvPr id="531" name="Rectangle 7"/>
          <p:cNvSpPr/>
          <p:nvPr/>
        </p:nvSpPr>
        <p:spPr>
          <a:xfrm>
            <a:off x="3142762" y="6087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2" name="ZoneTexte 9"/>
          <p:cNvSpPr txBox="1"/>
          <p:nvPr/>
        </p:nvSpPr>
        <p:spPr>
          <a:xfrm>
            <a:off x="3142762" y="5287523"/>
            <a:ext cx="4958081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OLIVIER - leadership</a:t>
            </a:r>
          </a:p>
        </p:txBody>
      </p:sp>
      <p:sp>
        <p:nvSpPr>
          <p:cNvPr id="533" name="Rectangle 7"/>
          <p:cNvSpPr/>
          <p:nvPr/>
        </p:nvSpPr>
        <p:spPr>
          <a:xfrm>
            <a:off x="3142762" y="3928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4" name="ZoneTexte 9"/>
          <p:cNvSpPr txBox="1"/>
          <p:nvPr/>
        </p:nvSpPr>
        <p:spPr>
          <a:xfrm>
            <a:off x="3142762" y="3128523"/>
            <a:ext cx="5634008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MERIEM - Recrutement</a:t>
            </a:r>
          </a:p>
        </p:txBody>
      </p:sp>
      <p:sp>
        <p:nvSpPr>
          <p:cNvPr id="535" name="Rectangle 7"/>
          <p:cNvSpPr/>
          <p:nvPr/>
        </p:nvSpPr>
        <p:spPr>
          <a:xfrm>
            <a:off x="3142762" y="12564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6" name="ZoneTexte 9"/>
          <p:cNvSpPr txBox="1"/>
          <p:nvPr/>
        </p:nvSpPr>
        <p:spPr>
          <a:xfrm>
            <a:off x="3142762" y="11764523"/>
            <a:ext cx="4993551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Annita - Onboarding</a:t>
            </a:r>
          </a:p>
        </p:txBody>
      </p:sp>
      <p:sp>
        <p:nvSpPr>
          <p:cNvPr id="537" name="Rectangle 7"/>
          <p:cNvSpPr/>
          <p:nvPr/>
        </p:nvSpPr>
        <p:spPr>
          <a:xfrm>
            <a:off x="3142762" y="8373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8" name="ZoneTexte 9"/>
          <p:cNvSpPr txBox="1"/>
          <p:nvPr/>
        </p:nvSpPr>
        <p:spPr>
          <a:xfrm>
            <a:off x="3142762" y="7573523"/>
            <a:ext cx="9420940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PIERRE LOUIS - Les avantages salariaux</a:t>
            </a:r>
          </a:p>
        </p:txBody>
      </p:sp>
      <p:sp>
        <p:nvSpPr>
          <p:cNvPr id="539" name="Rectangle 7"/>
          <p:cNvSpPr/>
          <p:nvPr/>
        </p:nvSpPr>
        <p:spPr>
          <a:xfrm>
            <a:off x="3142762" y="10405743"/>
            <a:ext cx="1778979" cy="169985"/>
          </a:xfrm>
          <a:prstGeom prst="rect">
            <a:avLst/>
          </a:prstGeom>
          <a:solidFill>
            <a:srgbClr val="FA8C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40" name="ZoneTexte 9"/>
          <p:cNvSpPr txBox="1"/>
          <p:nvPr/>
        </p:nvSpPr>
        <p:spPr>
          <a:xfrm>
            <a:off x="3142762" y="9605523"/>
            <a:ext cx="4713754" cy="881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JARI - La formation 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Title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USER STORY</a:t>
            </a:r>
          </a:p>
        </p:txBody>
      </p:sp>
      <p:sp>
        <p:nvSpPr>
          <p:cNvPr id="543" name="Subtitle 4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User Stories  (US)</a:t>
            </a:r>
          </a:p>
        </p:txBody>
      </p:sp>
      <p:sp>
        <p:nvSpPr>
          <p:cNvPr id="546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16628" y="2184400"/>
            <a:ext cx="22716226" cy="10922000"/>
          </a:xfrm>
          <a:prstGeom prst="rect">
            <a:avLst/>
          </a:prstGeom>
        </p:spPr>
        <p:txBody>
          <a:bodyPr/>
          <a:lstStyle/>
          <a:p>
            <a:r>
              <a:t>Descriptions simples, claires et brèves de fonctions pour un utilisateur réel</a:t>
            </a:r>
          </a:p>
          <a:p>
            <a:r>
              <a:t>Lien entre les utilisateurs, les designers, développeurs et chef de projets</a:t>
            </a:r>
          </a:p>
        </p:txBody>
      </p:sp>
      <p:grpSp>
        <p:nvGrpSpPr>
          <p:cNvPr id="549" name="Rectangle 3"/>
          <p:cNvGrpSpPr/>
          <p:nvPr/>
        </p:nvGrpSpPr>
        <p:grpSpPr>
          <a:xfrm>
            <a:off x="2645423" y="7262049"/>
            <a:ext cx="6326036" cy="5888969"/>
            <a:chOff x="0" y="0"/>
            <a:chExt cx="6326034" cy="5888968"/>
          </a:xfrm>
        </p:grpSpPr>
        <p:sp>
          <p:nvSpPr>
            <p:cNvPr id="547" name="Rectangle"/>
            <p:cNvSpPr/>
            <p:nvPr/>
          </p:nvSpPr>
          <p:spPr>
            <a:xfrm>
              <a:off x="-1" y="-1"/>
              <a:ext cx="6326036" cy="5888970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400000"/>
            </a:ln>
            <a:effectLst>
              <a:outerShdw blurRad="101600" dist="2540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64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8" name="En tant que……"/>
            <p:cNvSpPr txBox="1"/>
            <p:nvPr/>
          </p:nvSpPr>
          <p:spPr>
            <a:xfrm>
              <a:off x="-1" y="-1"/>
              <a:ext cx="6326036" cy="51358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64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64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64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64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64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pic>
        <p:nvPicPr>
          <p:cNvPr id="55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97110" y="8458240"/>
            <a:ext cx="6874342" cy="1947239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TextBox 5"/>
          <p:cNvSpPr txBox="1"/>
          <p:nvPr/>
        </p:nvSpPr>
        <p:spPr>
          <a:xfrm>
            <a:off x="12330030" y="10374706"/>
            <a:ext cx="10979964" cy="932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800"/>
            </a:lvl1pPr>
          </a:lstStyle>
          <a:p>
            <a:r>
              <a:t>weloveusers.com/methodes/personas.html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itle 1"/>
          <p:cNvSpPr txBox="1">
            <a:spLocks noGrp="1"/>
          </p:cNvSpPr>
          <p:nvPr>
            <p:ph type="title"/>
          </p:nvPr>
        </p:nvSpPr>
        <p:spPr>
          <a:xfrm>
            <a:off x="-2" y="0"/>
            <a:ext cx="24523818" cy="1080000"/>
          </a:xfrm>
          <a:prstGeom prst="rect">
            <a:avLst/>
          </a:prstGeom>
        </p:spPr>
        <p:txBody>
          <a:bodyPr/>
          <a:lstStyle/>
          <a:p>
            <a:r>
              <a:t>Exemple de user stories</a:t>
            </a:r>
          </a:p>
        </p:txBody>
      </p:sp>
      <p:grpSp>
        <p:nvGrpSpPr>
          <p:cNvPr id="556" name="Rectangle 2"/>
          <p:cNvGrpSpPr/>
          <p:nvPr/>
        </p:nvGrpSpPr>
        <p:grpSpPr>
          <a:xfrm>
            <a:off x="437082" y="7058491"/>
            <a:ext cx="4271280" cy="4166009"/>
            <a:chOff x="0" y="0"/>
            <a:chExt cx="4271279" cy="4166008"/>
          </a:xfrm>
        </p:grpSpPr>
        <p:sp>
          <p:nvSpPr>
            <p:cNvPr id="554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5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59" name="Rectangle 3"/>
          <p:cNvGrpSpPr/>
          <p:nvPr/>
        </p:nvGrpSpPr>
        <p:grpSpPr>
          <a:xfrm>
            <a:off x="8638555" y="7058491"/>
            <a:ext cx="4344233" cy="4166009"/>
            <a:chOff x="0" y="0"/>
            <a:chExt cx="4344232" cy="4166008"/>
          </a:xfrm>
        </p:grpSpPr>
        <p:sp>
          <p:nvSpPr>
            <p:cNvPr id="557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8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62" name="Rectangle 4"/>
          <p:cNvGrpSpPr/>
          <p:nvPr/>
        </p:nvGrpSpPr>
        <p:grpSpPr>
          <a:xfrm>
            <a:off x="16978293" y="7058491"/>
            <a:ext cx="4891257" cy="4166009"/>
            <a:chOff x="0" y="0"/>
            <a:chExt cx="4891256" cy="4166008"/>
          </a:xfrm>
        </p:grpSpPr>
        <p:sp>
          <p:nvSpPr>
            <p:cNvPr id="560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65" name="Rectangle 5"/>
          <p:cNvGrpSpPr/>
          <p:nvPr/>
        </p:nvGrpSpPr>
        <p:grpSpPr>
          <a:xfrm>
            <a:off x="17384693" y="7464891"/>
            <a:ext cx="4891257" cy="4166009"/>
            <a:chOff x="0" y="0"/>
            <a:chExt cx="4891256" cy="4166008"/>
          </a:xfrm>
        </p:grpSpPr>
        <p:sp>
          <p:nvSpPr>
            <p:cNvPr id="563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68" name="Rectangle 6"/>
          <p:cNvGrpSpPr/>
          <p:nvPr/>
        </p:nvGrpSpPr>
        <p:grpSpPr>
          <a:xfrm>
            <a:off x="17791093" y="7871291"/>
            <a:ext cx="4891257" cy="4166009"/>
            <a:chOff x="0" y="0"/>
            <a:chExt cx="4891256" cy="4166008"/>
          </a:xfrm>
        </p:grpSpPr>
        <p:sp>
          <p:nvSpPr>
            <p:cNvPr id="566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7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71" name="Rectangle 7"/>
          <p:cNvGrpSpPr/>
          <p:nvPr/>
        </p:nvGrpSpPr>
        <p:grpSpPr>
          <a:xfrm>
            <a:off x="18197493" y="8277691"/>
            <a:ext cx="4891257" cy="4166009"/>
            <a:chOff x="0" y="0"/>
            <a:chExt cx="4891256" cy="4166008"/>
          </a:xfrm>
        </p:grpSpPr>
        <p:sp>
          <p:nvSpPr>
            <p:cNvPr id="569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0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74" name="Rectangle 8"/>
          <p:cNvGrpSpPr/>
          <p:nvPr/>
        </p:nvGrpSpPr>
        <p:grpSpPr>
          <a:xfrm>
            <a:off x="18603893" y="8684091"/>
            <a:ext cx="4891257" cy="4166009"/>
            <a:chOff x="0" y="0"/>
            <a:chExt cx="4891256" cy="4166008"/>
          </a:xfrm>
        </p:grpSpPr>
        <p:sp>
          <p:nvSpPr>
            <p:cNvPr id="572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3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77" name="Rectangle 9"/>
          <p:cNvGrpSpPr/>
          <p:nvPr/>
        </p:nvGrpSpPr>
        <p:grpSpPr>
          <a:xfrm>
            <a:off x="17837106" y="2534473"/>
            <a:ext cx="4891257" cy="4166010"/>
            <a:chOff x="0" y="0"/>
            <a:chExt cx="4891256" cy="4166008"/>
          </a:xfrm>
        </p:grpSpPr>
        <p:sp>
          <p:nvSpPr>
            <p:cNvPr id="575" name="Rectangle"/>
            <p:cNvSpPr/>
            <p:nvPr/>
          </p:nvSpPr>
          <p:spPr>
            <a:xfrm>
              <a:off x="-1" y="-1"/>
              <a:ext cx="4891258" cy="416601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6" name="En tant que……"/>
            <p:cNvSpPr txBox="1"/>
            <p:nvPr/>
          </p:nvSpPr>
          <p:spPr>
            <a:xfrm>
              <a:off x="-1" y="-1"/>
              <a:ext cx="4891258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80" name="Rectangle 10"/>
          <p:cNvGrpSpPr/>
          <p:nvPr/>
        </p:nvGrpSpPr>
        <p:grpSpPr>
          <a:xfrm>
            <a:off x="9044955" y="7464891"/>
            <a:ext cx="4344233" cy="4166009"/>
            <a:chOff x="0" y="0"/>
            <a:chExt cx="4344232" cy="4166008"/>
          </a:xfrm>
        </p:grpSpPr>
        <p:sp>
          <p:nvSpPr>
            <p:cNvPr id="578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9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83" name="Rectangle 11"/>
          <p:cNvGrpSpPr/>
          <p:nvPr/>
        </p:nvGrpSpPr>
        <p:grpSpPr>
          <a:xfrm>
            <a:off x="9451355" y="7871291"/>
            <a:ext cx="4344233" cy="4166009"/>
            <a:chOff x="0" y="0"/>
            <a:chExt cx="4344232" cy="4166008"/>
          </a:xfrm>
        </p:grpSpPr>
        <p:sp>
          <p:nvSpPr>
            <p:cNvPr id="581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2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86" name="Rectangle 12"/>
          <p:cNvGrpSpPr/>
          <p:nvPr/>
        </p:nvGrpSpPr>
        <p:grpSpPr>
          <a:xfrm>
            <a:off x="9857755" y="8277691"/>
            <a:ext cx="4344233" cy="4166009"/>
            <a:chOff x="0" y="0"/>
            <a:chExt cx="4344232" cy="4166008"/>
          </a:xfrm>
        </p:grpSpPr>
        <p:sp>
          <p:nvSpPr>
            <p:cNvPr id="584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5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89" name="Rectangle 13"/>
          <p:cNvGrpSpPr/>
          <p:nvPr/>
        </p:nvGrpSpPr>
        <p:grpSpPr>
          <a:xfrm>
            <a:off x="10264155" y="8684091"/>
            <a:ext cx="4344233" cy="4166009"/>
            <a:chOff x="0" y="0"/>
            <a:chExt cx="4344232" cy="4166008"/>
          </a:xfrm>
        </p:grpSpPr>
        <p:sp>
          <p:nvSpPr>
            <p:cNvPr id="587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8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92" name="Rectangle 14"/>
          <p:cNvGrpSpPr/>
          <p:nvPr/>
        </p:nvGrpSpPr>
        <p:grpSpPr>
          <a:xfrm>
            <a:off x="10670555" y="9090491"/>
            <a:ext cx="4344233" cy="4166009"/>
            <a:chOff x="0" y="0"/>
            <a:chExt cx="4344232" cy="4166008"/>
          </a:xfrm>
        </p:grpSpPr>
        <p:sp>
          <p:nvSpPr>
            <p:cNvPr id="590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1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95" name="Rectangle 15"/>
          <p:cNvGrpSpPr/>
          <p:nvPr/>
        </p:nvGrpSpPr>
        <p:grpSpPr>
          <a:xfrm>
            <a:off x="9903765" y="2534473"/>
            <a:ext cx="4344234" cy="4166010"/>
            <a:chOff x="0" y="0"/>
            <a:chExt cx="4344232" cy="4166008"/>
          </a:xfrm>
        </p:grpSpPr>
        <p:sp>
          <p:nvSpPr>
            <p:cNvPr id="593" name="Rectangle"/>
            <p:cNvSpPr/>
            <p:nvPr/>
          </p:nvSpPr>
          <p:spPr>
            <a:xfrm>
              <a:off x="-1" y="-1"/>
              <a:ext cx="4344234" cy="416601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4" name="En tant que……"/>
            <p:cNvSpPr txBox="1"/>
            <p:nvPr/>
          </p:nvSpPr>
          <p:spPr>
            <a:xfrm>
              <a:off x="-1" y="-1"/>
              <a:ext cx="4344234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598" name="Rectangle 16"/>
          <p:cNvGrpSpPr/>
          <p:nvPr/>
        </p:nvGrpSpPr>
        <p:grpSpPr>
          <a:xfrm>
            <a:off x="843482" y="7464891"/>
            <a:ext cx="4271281" cy="4166009"/>
            <a:chOff x="0" y="0"/>
            <a:chExt cx="4271279" cy="4166008"/>
          </a:xfrm>
        </p:grpSpPr>
        <p:sp>
          <p:nvSpPr>
            <p:cNvPr id="596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7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601" name="Rectangle 17"/>
          <p:cNvGrpSpPr/>
          <p:nvPr/>
        </p:nvGrpSpPr>
        <p:grpSpPr>
          <a:xfrm>
            <a:off x="1249882" y="7871291"/>
            <a:ext cx="4271281" cy="4166009"/>
            <a:chOff x="0" y="0"/>
            <a:chExt cx="4271279" cy="4166008"/>
          </a:xfrm>
        </p:grpSpPr>
        <p:sp>
          <p:nvSpPr>
            <p:cNvPr id="599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0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604" name="Rectangle 18"/>
          <p:cNvGrpSpPr/>
          <p:nvPr/>
        </p:nvGrpSpPr>
        <p:grpSpPr>
          <a:xfrm>
            <a:off x="1656282" y="8277691"/>
            <a:ext cx="4271281" cy="4166009"/>
            <a:chOff x="0" y="0"/>
            <a:chExt cx="4271279" cy="4166008"/>
          </a:xfrm>
        </p:grpSpPr>
        <p:sp>
          <p:nvSpPr>
            <p:cNvPr id="602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3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607" name="Rectangle 19"/>
          <p:cNvGrpSpPr/>
          <p:nvPr/>
        </p:nvGrpSpPr>
        <p:grpSpPr>
          <a:xfrm>
            <a:off x="2062682" y="8684091"/>
            <a:ext cx="4271281" cy="4166009"/>
            <a:chOff x="0" y="0"/>
            <a:chExt cx="4271279" cy="4166008"/>
          </a:xfrm>
        </p:grpSpPr>
        <p:sp>
          <p:nvSpPr>
            <p:cNvPr id="605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6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610" name="Rectangle 20"/>
          <p:cNvGrpSpPr/>
          <p:nvPr/>
        </p:nvGrpSpPr>
        <p:grpSpPr>
          <a:xfrm>
            <a:off x="2469082" y="9090491"/>
            <a:ext cx="4271281" cy="4166009"/>
            <a:chOff x="0" y="0"/>
            <a:chExt cx="4271279" cy="4166008"/>
          </a:xfrm>
        </p:grpSpPr>
        <p:sp>
          <p:nvSpPr>
            <p:cNvPr id="608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9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  <p:grpSp>
        <p:nvGrpSpPr>
          <p:cNvPr id="613" name="Rectangle 21"/>
          <p:cNvGrpSpPr/>
          <p:nvPr/>
        </p:nvGrpSpPr>
        <p:grpSpPr>
          <a:xfrm>
            <a:off x="1702293" y="2534473"/>
            <a:ext cx="4271281" cy="4166010"/>
            <a:chOff x="0" y="0"/>
            <a:chExt cx="4271279" cy="4166008"/>
          </a:xfrm>
        </p:grpSpPr>
        <p:sp>
          <p:nvSpPr>
            <p:cNvPr id="611" name="Rectangle"/>
            <p:cNvSpPr/>
            <p:nvPr/>
          </p:nvSpPr>
          <p:spPr>
            <a:xfrm>
              <a:off x="0" y="-1"/>
              <a:ext cx="4271280" cy="416601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2" name="En tant que……"/>
            <p:cNvSpPr txBox="1"/>
            <p:nvPr/>
          </p:nvSpPr>
          <p:spPr>
            <a:xfrm>
              <a:off x="0" y="-1"/>
              <a:ext cx="4271280" cy="32943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En tant que…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Je veux ...</a:t>
              </a:r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 sz="4000" b="1">
                  <a:solidFill>
                    <a:srgbClr val="FFFFFF"/>
                  </a:solidFill>
                </a:defRPr>
              </a:pPr>
              <a:r>
                <a:t>Pour ...</a:t>
              </a:r>
            </a:p>
          </p:txBody>
        </p:sp>
      </p:grp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Title 1"/>
          <p:cNvSpPr txBox="1">
            <a:spLocks noGrp="1"/>
          </p:cNvSpPr>
          <p:nvPr>
            <p:ph type="title"/>
          </p:nvPr>
        </p:nvSpPr>
        <p:spPr>
          <a:xfrm>
            <a:off x="-2" y="0"/>
            <a:ext cx="24523818" cy="108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pSp>
        <p:nvGrpSpPr>
          <p:cNvPr id="618" name="Rectangle 9"/>
          <p:cNvGrpSpPr/>
          <p:nvPr/>
        </p:nvGrpSpPr>
        <p:grpSpPr>
          <a:xfrm>
            <a:off x="16716824" y="2799050"/>
            <a:ext cx="3665377" cy="4781913"/>
            <a:chOff x="0" y="0"/>
            <a:chExt cx="3665375" cy="4781911"/>
          </a:xfrm>
        </p:grpSpPr>
        <p:sp>
          <p:nvSpPr>
            <p:cNvPr id="616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17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21" name="Rectangle 15"/>
          <p:cNvGrpSpPr/>
          <p:nvPr/>
        </p:nvGrpSpPr>
        <p:grpSpPr>
          <a:xfrm>
            <a:off x="8479049" y="2799050"/>
            <a:ext cx="3750683" cy="4781913"/>
            <a:chOff x="0" y="0"/>
            <a:chExt cx="3750681" cy="4781911"/>
          </a:xfrm>
        </p:grpSpPr>
        <p:sp>
          <p:nvSpPr>
            <p:cNvPr id="619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0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24" name="Rectangle 21"/>
          <p:cNvGrpSpPr/>
          <p:nvPr/>
        </p:nvGrpSpPr>
        <p:grpSpPr>
          <a:xfrm>
            <a:off x="304747" y="2799050"/>
            <a:ext cx="3687700" cy="4781913"/>
            <a:chOff x="0" y="0"/>
            <a:chExt cx="3687698" cy="4781911"/>
          </a:xfrm>
        </p:grpSpPr>
        <p:sp>
          <p:nvSpPr>
            <p:cNvPr id="622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3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27" name="Rectangle 22"/>
          <p:cNvGrpSpPr/>
          <p:nvPr/>
        </p:nvGrpSpPr>
        <p:grpSpPr>
          <a:xfrm>
            <a:off x="20555126" y="2799050"/>
            <a:ext cx="3665377" cy="4781913"/>
            <a:chOff x="0" y="0"/>
            <a:chExt cx="3665375" cy="4781911"/>
          </a:xfrm>
        </p:grpSpPr>
        <p:sp>
          <p:nvSpPr>
            <p:cNvPr id="625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6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30" name="Rectangle 23"/>
          <p:cNvGrpSpPr/>
          <p:nvPr/>
        </p:nvGrpSpPr>
        <p:grpSpPr>
          <a:xfrm>
            <a:off x="12366321" y="2799050"/>
            <a:ext cx="3750683" cy="4781913"/>
            <a:chOff x="0" y="0"/>
            <a:chExt cx="3750681" cy="4781911"/>
          </a:xfrm>
        </p:grpSpPr>
        <p:sp>
          <p:nvSpPr>
            <p:cNvPr id="628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9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33" name="Rectangle 24"/>
          <p:cNvGrpSpPr/>
          <p:nvPr/>
        </p:nvGrpSpPr>
        <p:grpSpPr>
          <a:xfrm>
            <a:off x="4217071" y="2799050"/>
            <a:ext cx="3687700" cy="4781913"/>
            <a:chOff x="0" y="0"/>
            <a:chExt cx="3687698" cy="4781911"/>
          </a:xfrm>
        </p:grpSpPr>
        <p:sp>
          <p:nvSpPr>
            <p:cNvPr id="631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2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36" name="Rectangle 25"/>
          <p:cNvGrpSpPr/>
          <p:nvPr/>
        </p:nvGrpSpPr>
        <p:grpSpPr>
          <a:xfrm>
            <a:off x="16695948" y="8277269"/>
            <a:ext cx="3665377" cy="4781913"/>
            <a:chOff x="0" y="0"/>
            <a:chExt cx="3665375" cy="4781911"/>
          </a:xfrm>
        </p:grpSpPr>
        <p:sp>
          <p:nvSpPr>
            <p:cNvPr id="634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5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39" name="Rectangle 26"/>
          <p:cNvGrpSpPr/>
          <p:nvPr/>
        </p:nvGrpSpPr>
        <p:grpSpPr>
          <a:xfrm>
            <a:off x="8458173" y="8277269"/>
            <a:ext cx="3750683" cy="4781913"/>
            <a:chOff x="0" y="0"/>
            <a:chExt cx="3750681" cy="4781911"/>
          </a:xfrm>
        </p:grpSpPr>
        <p:sp>
          <p:nvSpPr>
            <p:cNvPr id="637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8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42" name="Rectangle 27"/>
          <p:cNvGrpSpPr/>
          <p:nvPr/>
        </p:nvGrpSpPr>
        <p:grpSpPr>
          <a:xfrm>
            <a:off x="283871" y="8277269"/>
            <a:ext cx="3687700" cy="4781913"/>
            <a:chOff x="0" y="0"/>
            <a:chExt cx="3687698" cy="4781911"/>
          </a:xfrm>
        </p:grpSpPr>
        <p:sp>
          <p:nvSpPr>
            <p:cNvPr id="640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41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45" name="Rectangle 28"/>
          <p:cNvGrpSpPr/>
          <p:nvPr/>
        </p:nvGrpSpPr>
        <p:grpSpPr>
          <a:xfrm>
            <a:off x="20534250" y="8277269"/>
            <a:ext cx="3665377" cy="4781913"/>
            <a:chOff x="0" y="0"/>
            <a:chExt cx="3665375" cy="4781911"/>
          </a:xfrm>
        </p:grpSpPr>
        <p:sp>
          <p:nvSpPr>
            <p:cNvPr id="643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44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48" name="Rectangle 29"/>
          <p:cNvGrpSpPr/>
          <p:nvPr/>
        </p:nvGrpSpPr>
        <p:grpSpPr>
          <a:xfrm>
            <a:off x="12345445" y="8277269"/>
            <a:ext cx="3750683" cy="4781913"/>
            <a:chOff x="0" y="0"/>
            <a:chExt cx="3750681" cy="4781911"/>
          </a:xfrm>
        </p:grpSpPr>
        <p:sp>
          <p:nvSpPr>
            <p:cNvPr id="646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47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651" name="Rectangle 30"/>
          <p:cNvGrpSpPr/>
          <p:nvPr/>
        </p:nvGrpSpPr>
        <p:grpSpPr>
          <a:xfrm>
            <a:off x="4196195" y="8277269"/>
            <a:ext cx="3687699" cy="4781913"/>
            <a:chOff x="0" y="0"/>
            <a:chExt cx="3687698" cy="4781911"/>
          </a:xfrm>
        </p:grpSpPr>
        <p:sp>
          <p:nvSpPr>
            <p:cNvPr id="649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50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que…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Title 1"/>
          <p:cNvSpPr txBox="1">
            <a:spLocks noGrp="1"/>
          </p:cNvSpPr>
          <p:nvPr>
            <p:ph type="title"/>
          </p:nvPr>
        </p:nvSpPr>
        <p:spPr>
          <a:xfrm>
            <a:off x="-2" y="0"/>
            <a:ext cx="24523818" cy="108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Méthode…"/>
          <p:cNvSpPr txBox="1"/>
          <p:nvPr/>
        </p:nvSpPr>
        <p:spPr>
          <a:xfrm>
            <a:off x="813645" y="899160"/>
            <a:ext cx="10440389" cy="11790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 sz="5400" b="1">
                <a:latin typeface="Open Sans"/>
                <a:ea typeface="Open Sans"/>
                <a:cs typeface="Open Sans"/>
                <a:sym typeface="Open Sans"/>
              </a:defRPr>
            </a:pPr>
            <a:r>
              <a:t>Méthode</a:t>
            </a:r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Lors de la construction du persona, cette </a:t>
            </a:r>
            <a:r>
              <a:rPr b="1">
                <a:latin typeface="Open Sans"/>
                <a:ea typeface="Open Sans"/>
                <a:cs typeface="Open Sans"/>
                <a:sym typeface="Open Sans"/>
              </a:rPr>
              <a:t>personne fictive</a:t>
            </a:r>
            <a:r>
              <a:t> se voit assigner une </a:t>
            </a:r>
            <a:r>
              <a:rPr b="1">
                <a:latin typeface="Open Sans"/>
                <a:ea typeface="Open Sans"/>
                <a:cs typeface="Open Sans"/>
                <a:sym typeface="Open Sans"/>
              </a:rPr>
              <a:t>série d'attributs</a:t>
            </a:r>
            <a:r>
              <a:t> qui enrichissent son profil pour mieux exprimer les caractéristiques du groupe cible. </a:t>
            </a:r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Grâce à ces </a:t>
            </a:r>
            <a:r>
              <a:rPr b="1">
                <a:latin typeface="Open Sans"/>
                <a:ea typeface="Open Sans"/>
                <a:cs typeface="Open Sans"/>
                <a:sym typeface="Open Sans"/>
              </a:rPr>
              <a:t>caractéristiques</a:t>
            </a:r>
            <a:r>
              <a:t>, les équipes de conception (designers) créent des scénarios d'utilisation ou service tandis que les équipes commerciales définissent une stratégie de positionnement, de promotion ou de distribution.</a:t>
            </a:r>
          </a:p>
        </p:txBody>
      </p:sp>
      <p:sp>
        <p:nvSpPr>
          <p:cNvPr id="356" name="Les personas sont utilisés pour :…"/>
          <p:cNvSpPr txBox="1"/>
          <p:nvPr/>
        </p:nvSpPr>
        <p:spPr>
          <a:xfrm>
            <a:off x="13005646" y="1864360"/>
            <a:ext cx="10440388" cy="9326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personas sont utilisés pour :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conception de site web, application, logiciel, IOT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toute opération de communication digitale (on non) 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amélioration de l'ergonomie des produits et services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réglage des fonctionnalité de produits technologiques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stratégie de promotion, pricing, distribution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scénario de vente, négociation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6" name="Conten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65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"/>
            <a:ext cx="23571200" cy="13482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0" name="Conten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66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8247361" cy="13799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Title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PARCOURS</a:t>
            </a:r>
          </a:p>
        </p:txBody>
      </p:sp>
      <p:sp>
        <p:nvSpPr>
          <p:cNvPr id="664" name="Subtitle 4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6" name="Table"/>
          <p:cNvGraphicFramePr/>
          <p:nvPr/>
        </p:nvGraphicFramePr>
        <p:xfrm>
          <a:off x="1600200" y="1174750"/>
          <a:ext cx="20981492" cy="1119167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3101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3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97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975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975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97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975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0794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Nom du Touchpoint /  Point de contact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431800" algn="ctr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3150" b="1" spc="-13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Channel / Canal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Interaction du client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Interaction de la marque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Avis du client perçu par le client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Décalage avec le positionnement voulu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992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z="2450" spc="-1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Solutions et propositions d’amélioration</a:t>
                      </a:r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2450"/>
                      </a:pPr>
                      <a:endParaRPr/>
                    </a:p>
                  </a:txBody>
                  <a:tcPr marL="63500" marR="63500" marT="0" marB="0" horzOverflow="overflow">
                    <a:lnL w="6350">
                      <a:solidFill>
                        <a:srgbClr val="CBCBCB"/>
                      </a:solidFill>
                      <a:miter lim="400000"/>
                    </a:lnL>
                    <a:lnR w="6350">
                      <a:solidFill>
                        <a:srgbClr val="CBCBCB"/>
                      </a:solidFill>
                      <a:miter lim="400000"/>
                    </a:lnR>
                    <a:lnT w="6350">
                      <a:solidFill>
                        <a:srgbClr val="CBCBCB"/>
                      </a:solidFill>
                      <a:miter lim="400000"/>
                    </a:lnT>
                    <a:lnB w="6350">
                      <a:solidFill>
                        <a:srgbClr val="CBCBC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Screenshot 2018-12-14 at 08.31.05.png" descr="Screenshot 2018-12-14 at 08.31.0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24384001" cy="13119016"/>
          </a:xfrm>
          <a:prstGeom prst="rect">
            <a:avLst/>
          </a:prstGeom>
          <a:ln w="12700">
            <a:miter lim="400000"/>
          </a:ln>
        </p:spPr>
      </p:pic>
      <p:sp>
        <p:nvSpPr>
          <p:cNvPr id="669" name="mightybytes.com"/>
          <p:cNvSpPr txBox="1"/>
          <p:nvPr/>
        </p:nvSpPr>
        <p:spPr>
          <a:xfrm>
            <a:off x="17394451" y="-1649"/>
            <a:ext cx="6989549" cy="10192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sz="6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mightybytes.com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Méthode (suite)…"/>
          <p:cNvSpPr txBox="1"/>
          <p:nvPr/>
        </p:nvSpPr>
        <p:spPr>
          <a:xfrm>
            <a:off x="483445" y="391159"/>
            <a:ext cx="8891386" cy="10927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Méthode (suite)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il est nécessaire d’avoir des informations de qualité pour construire ses personas.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Qui est votre persona (BtoB ou BtoC) ? (prénom âge sexe photo CV GENXYZ …)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Quels sont les besoins, attentes, objectifs de chaque persona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Quels sont les problèmes, points de friction de chaque persona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Où trouver les informations de base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photos fictives peuvent être téléchargées sur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https://www.thispersondoesnotexist.com/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Votre CRM d’entreprise 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commerciaux de l’entreprise 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Certains éléments démographiques sont dans Google Analytics</a:t>
            </a:r>
          </a:p>
        </p:txBody>
      </p:sp>
      <p:sp>
        <p:nvSpPr>
          <p:cNvPr id="359" name="Points d’amélioration…"/>
          <p:cNvSpPr txBox="1"/>
          <p:nvPr/>
        </p:nvSpPr>
        <p:spPr>
          <a:xfrm>
            <a:off x="10540358" y="200659"/>
            <a:ext cx="13667676" cy="12717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Points d’amélioration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Pour améliorer un persona, il est possible de lancer une phase de recueil d’informations sur l’échantillon cible (sondages, interviews…)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Cooper (2004) propose par exemple de se focaliser sur ces cinq types de variables :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Activités – Ce que l’utilisateur fait, à quelle fréquence et dans quel volume.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Attitudes – Ce que l’utilisateur pense du domaine du produit.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Aptitudes – Quelle formation l’utilisateur a et sa capacité d’apprentissage.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Motivation – Pourquoi l’utilisateur est-il engagé dans le domaine du produit.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Compétences – Les capacités de l’utilisateur par rapport au domaine et aux technologies.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Pour convertir un persona, il faut comprendre son parcours utilisateur :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1 – Les leviers qui vont lui permettre de vous connaitre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2 – Les étapes réalisées depuis ces leviers jusqu’à vos formulaires (page d’atterrissage, navigation et page final)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3 – La finalité de son parcours (Vers quel objectif se rend-il ?)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it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121408">
              <a:defRPr sz="9222"/>
            </a:lvl1pPr>
          </a:lstStyle>
          <a:p>
            <a:r>
              <a:t>Millennials</a:t>
            </a:r>
          </a:p>
        </p:txBody>
      </p:sp>
      <p:pic>
        <p:nvPicPr>
          <p:cNvPr id="362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26378" y="10023249"/>
            <a:ext cx="4847437" cy="4179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3082" y="10031949"/>
            <a:ext cx="6786411" cy="3684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15514" y="9976067"/>
            <a:ext cx="6569680" cy="3795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865536" y="9976067"/>
            <a:ext cx="7755899" cy="3795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Picture 7" descr="Picture 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641104" y="10026350"/>
            <a:ext cx="5178363" cy="3745527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Content Placeholder 1"/>
          <p:cNvSpPr txBox="1">
            <a:spLocks noGrp="1"/>
          </p:cNvSpPr>
          <p:nvPr>
            <p:ph type="body" idx="4294967295"/>
          </p:nvPr>
        </p:nvSpPr>
        <p:spPr>
          <a:xfrm>
            <a:off x="1219199" y="1507066"/>
            <a:ext cx="21945601" cy="10515601"/>
          </a:xfrm>
          <a:prstGeom prst="rect">
            <a:avLst/>
          </a:prstGeom>
        </p:spPr>
        <p:txBody>
          <a:bodyPr lIns="121919" tIns="121919" rIns="121919" bIns="121919">
            <a:noAutofit/>
          </a:bodyPr>
          <a:lstStyle/>
          <a:p>
            <a:pPr marL="0" indent="0" defTabSz="2438400">
              <a:lnSpc>
                <a:spcPts val="7200"/>
              </a:lnSpc>
              <a:spcBef>
                <a:spcPts val="1500"/>
              </a:spcBef>
              <a:buSzTx/>
              <a:buFontTx/>
              <a:buNone/>
              <a:defRPr sz="8000">
                <a:solidFill>
                  <a:srgbClr val="A7A7A7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Lost … Greatest … Silent … </a:t>
            </a:r>
          </a:p>
          <a:p>
            <a:pPr marL="0" indent="0" defTabSz="2438400">
              <a:lnSpc>
                <a:spcPts val="7200"/>
              </a:lnSpc>
              <a:spcBef>
                <a:spcPts val="1500"/>
              </a:spcBef>
              <a:buSzTx/>
              <a:buFontTx/>
              <a:buNone/>
              <a:defRPr>
                <a:solidFill>
                  <a:srgbClr val="2A7695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6400"/>
              <a:t>BabyBoomer </a:t>
            </a:r>
            <a:r>
              <a:rPr sz="2600"/>
              <a:t>(1940 - 1965 +/- 6 ans)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7600">
                <a:solidFill>
                  <a:srgbClr val="FF26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6400"/>
              <a:t>GenX</a:t>
            </a:r>
            <a:r>
              <a:t> </a:t>
            </a:r>
            <a:r>
              <a:rPr sz="2800"/>
              <a:t>(1955 1985    +/- 8 ans)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604A7B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GenY = </a:t>
            </a:r>
            <a:r>
              <a:rPr sz="5000"/>
              <a:t>Millennials</a:t>
            </a:r>
            <a:r>
              <a:t> </a:t>
            </a:r>
            <a:r>
              <a:rPr sz="2800"/>
              <a:t>(1979 1999   +/- 5 ans)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F79646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GenZ</a:t>
            </a:r>
            <a:r>
              <a:rPr sz="5000"/>
              <a:t> = Digital Natives = GEN C  </a:t>
            </a:r>
            <a:r>
              <a:rPr sz="2800"/>
              <a:t>(1994 2007  +/- 4 ans)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F79646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solidFill>
                  <a:srgbClr val="A7A7A7"/>
                </a:solidFill>
              </a:rPr>
              <a:t>alphaGEN ?</a:t>
            </a:r>
            <a:r>
              <a:rPr sz="4800">
                <a:solidFill>
                  <a:srgbClr val="A7A7A7"/>
                </a:solidFill>
              </a:rPr>
              <a:t> = 2008 - 2020 ?</a:t>
            </a:r>
            <a:r>
              <a:rPr sz="2800"/>
              <a:t> 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C2D6DB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SingularityGeneration ?? 2018 - 2030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121408">
              <a:defRPr sz="9222"/>
            </a:pPr>
            <a:endParaRPr/>
          </a:p>
        </p:txBody>
      </p:sp>
      <p:pic>
        <p:nvPicPr>
          <p:cNvPr id="370" name="buyer-journey.jpg" descr="buyer-journe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0"/>
            <a:ext cx="245555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itr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Jean-Luc</a:t>
            </a:r>
          </a:p>
        </p:txBody>
      </p:sp>
      <p:sp>
        <p:nvSpPr>
          <p:cNvPr id="373" name="Espace réservé du contenu 2"/>
          <p:cNvSpPr txBox="1">
            <a:spLocks noGrp="1"/>
          </p:cNvSpPr>
          <p:nvPr>
            <p:ph type="body" sz="quarter" idx="1"/>
          </p:nvPr>
        </p:nvSpPr>
        <p:spPr>
          <a:xfrm>
            <a:off x="239058" y="8935029"/>
            <a:ext cx="6308779" cy="4793974"/>
          </a:xfrm>
          <a:prstGeom prst="rect">
            <a:avLst/>
          </a:prstGeom>
        </p:spPr>
        <p:txBody>
          <a:bodyPr/>
          <a:lstStyle/>
          <a:p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374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>
              <a:lnSpc>
                <a:spcPct val="81000"/>
              </a:lnSpc>
              <a:spcBef>
                <a:spcPts val="2000"/>
              </a:spcBef>
              <a:defRPr sz="3200" i="1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376" name="Espace réservé du texte 5"/>
          <p:cNvSpPr txBox="1"/>
          <p:nvPr/>
        </p:nvSpPr>
        <p:spPr>
          <a:xfrm>
            <a:off x="7011844" y="1904999"/>
            <a:ext cx="9476726" cy="1142682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400"/>
              </a:spcBef>
              <a:defRPr sz="3200">
                <a:solidFill>
                  <a:srgbClr val="262626"/>
                </a:solidFill>
              </a:defRPr>
            </a:pPr>
            <a:r>
              <a:t>USER STORY / PAIN POINT / PROBLÈME</a:t>
            </a:r>
          </a:p>
        </p:txBody>
      </p:sp>
      <p:sp>
        <p:nvSpPr>
          <p:cNvPr id="377" name="Rectangle 16"/>
          <p:cNvSpPr/>
          <p:nvPr/>
        </p:nvSpPr>
        <p:spPr>
          <a:xfrm>
            <a:off x="19083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8" name="Rectangle 17"/>
          <p:cNvSpPr/>
          <p:nvPr/>
        </p:nvSpPr>
        <p:spPr>
          <a:xfrm>
            <a:off x="20235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9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0" name="Rectangle 23"/>
          <p:cNvSpPr/>
          <p:nvPr/>
        </p:nvSpPr>
        <p:spPr>
          <a:xfrm>
            <a:off x="19222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1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2" name="Rectangle 25"/>
          <p:cNvSpPr/>
          <p:nvPr/>
        </p:nvSpPr>
        <p:spPr>
          <a:xfrm>
            <a:off x="19832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3" name="ZoneTexte 12"/>
          <p:cNvSpPr txBox="1"/>
          <p:nvPr/>
        </p:nvSpPr>
        <p:spPr>
          <a:xfrm>
            <a:off x="17489388" y="1719373"/>
            <a:ext cx="1791018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Revenus</a:t>
            </a:r>
          </a:p>
        </p:txBody>
      </p:sp>
      <p:sp>
        <p:nvSpPr>
          <p:cNvPr id="384" name="ZoneTexte 29"/>
          <p:cNvSpPr txBox="1"/>
          <p:nvPr/>
        </p:nvSpPr>
        <p:spPr>
          <a:xfrm>
            <a:off x="17478027" y="3648111"/>
            <a:ext cx="97385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Ville</a:t>
            </a:r>
          </a:p>
        </p:txBody>
      </p:sp>
      <p:sp>
        <p:nvSpPr>
          <p:cNvPr id="385" name="ZoneTexte 38"/>
          <p:cNvSpPr txBox="1"/>
          <p:nvPr/>
        </p:nvSpPr>
        <p:spPr>
          <a:xfrm>
            <a:off x="17475987" y="5508845"/>
            <a:ext cx="23823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Fréquences</a:t>
            </a:r>
          </a:p>
        </p:txBody>
      </p:sp>
      <p:sp>
        <p:nvSpPr>
          <p:cNvPr id="386" name="ZoneTexte 45"/>
          <p:cNvSpPr txBox="1"/>
          <p:nvPr/>
        </p:nvSpPr>
        <p:spPr>
          <a:xfrm>
            <a:off x="17464628" y="7479568"/>
            <a:ext cx="356346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Niveau Technique</a:t>
            </a:r>
          </a:p>
        </p:txBody>
      </p:sp>
      <p:sp>
        <p:nvSpPr>
          <p:cNvPr id="387" name="ZoneTexte 54"/>
          <p:cNvSpPr txBox="1"/>
          <p:nvPr/>
        </p:nvSpPr>
        <p:spPr>
          <a:xfrm>
            <a:off x="17462585" y="9403277"/>
            <a:ext cx="2773681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Usage mobile</a:t>
            </a:r>
          </a:p>
        </p:txBody>
      </p:sp>
      <p:sp>
        <p:nvSpPr>
          <p:cNvPr id="388" name="ZoneTexte 61"/>
          <p:cNvSpPr txBox="1"/>
          <p:nvPr/>
        </p:nvSpPr>
        <p:spPr>
          <a:xfrm>
            <a:off x="17451227" y="11332016"/>
            <a:ext cx="2206745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Know How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itle 1"/>
          <p:cNvSpPr txBox="1">
            <a:spLocks noGrp="1"/>
          </p:cNvSpPr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r>
              <a:t>Nom de la carte persona</a:t>
            </a:r>
          </a:p>
        </p:txBody>
      </p:sp>
      <p:sp>
        <p:nvSpPr>
          <p:cNvPr id="391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r>
              <a:t>Résumé …</a:t>
            </a:r>
          </a:p>
        </p:txBody>
      </p:sp>
      <p:sp>
        <p:nvSpPr>
          <p:cNvPr id="392" name="Content Placeholder 4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 Citation …</a:t>
            </a:r>
          </a:p>
        </p:txBody>
      </p:sp>
      <p:sp>
        <p:nvSpPr>
          <p:cNvPr id="393" name="Text Placeholder 5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  <a:r>
              <a:t>Texte à saisir …</a:t>
            </a:r>
          </a:p>
        </p:txBody>
      </p:sp>
      <p:sp>
        <p:nvSpPr>
          <p:cNvPr id="394" name="Triangle 8"/>
          <p:cNvSpPr/>
          <p:nvPr/>
        </p:nvSpPr>
        <p:spPr>
          <a:xfrm rot="10800000">
            <a:off x="19903037" y="2391025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395" name="Triangle 9"/>
          <p:cNvSpPr/>
          <p:nvPr/>
        </p:nvSpPr>
        <p:spPr>
          <a:xfrm rot="10800000">
            <a:off x="20207837" y="4097109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396" name="Triangle 10"/>
          <p:cNvSpPr/>
          <p:nvPr/>
        </p:nvSpPr>
        <p:spPr>
          <a:xfrm rot="10800000">
            <a:off x="20512637" y="5850702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397" name="Triangle 11"/>
          <p:cNvSpPr/>
          <p:nvPr/>
        </p:nvSpPr>
        <p:spPr>
          <a:xfrm rot="10800000">
            <a:off x="20817437" y="7604293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398" name="Triangle 12"/>
          <p:cNvSpPr/>
          <p:nvPr/>
        </p:nvSpPr>
        <p:spPr>
          <a:xfrm rot="10800000">
            <a:off x="21122237" y="9357886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399" name="Triangle 13"/>
          <p:cNvSpPr/>
          <p:nvPr/>
        </p:nvSpPr>
        <p:spPr>
          <a:xfrm rot="10800000">
            <a:off x="21427037" y="11111478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1244</Words>
  <Application>Microsoft Macintosh PowerPoint</Application>
  <PresentationFormat>Custom</PresentationFormat>
  <Paragraphs>367</Paragraphs>
  <Slides>44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Avenir Book</vt:lpstr>
      <vt:lpstr>Avenir Heavy</vt:lpstr>
      <vt:lpstr>Calibri</vt:lpstr>
      <vt:lpstr>Calibri Light</vt:lpstr>
      <vt:lpstr>Helvetica Neue</vt:lpstr>
      <vt:lpstr>Open Sans</vt:lpstr>
      <vt:lpstr>Open Sans Light</vt:lpstr>
      <vt:lpstr>Office Theme</vt:lpstr>
      <vt:lpstr>PERSONA + USER STORY + Parcours client (customer journey)</vt:lpstr>
      <vt:lpstr>PERSONA</vt:lpstr>
      <vt:lpstr>PowerPoint Presentation</vt:lpstr>
      <vt:lpstr>PowerPoint Presentation</vt:lpstr>
      <vt:lpstr>PowerPoint Presentation</vt:lpstr>
      <vt:lpstr>Millennials</vt:lpstr>
      <vt:lpstr>PowerPoint Presentation</vt:lpstr>
      <vt:lpstr> Jean-Luc</vt:lpstr>
      <vt:lpstr>Nom de la carte persona</vt:lpstr>
      <vt:lpstr>Mr PARK</vt:lpstr>
      <vt:lpstr>BOB</vt:lpstr>
      <vt:lpstr>JOHN</vt:lpstr>
      <vt:lpstr>Marie Eve</vt:lpstr>
      <vt:lpstr>Cristella</vt:lpstr>
      <vt:lpstr>PERSONA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USER STORY</vt:lpstr>
      <vt:lpstr>User Stories  (US)</vt:lpstr>
      <vt:lpstr>Exemple de user stories</vt:lpstr>
      <vt:lpstr>PowerPoint Presentation</vt:lpstr>
      <vt:lpstr>PowerPoint Presentation</vt:lpstr>
      <vt:lpstr>PowerPoint Presentation</vt:lpstr>
      <vt:lpstr>PowerPoint Presentation</vt:lpstr>
      <vt:lpstr>PARCOURS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 + USER STORY + Parcours client (customer journey)</dc:title>
  <cp:lastModifiedBy>HK</cp:lastModifiedBy>
  <cp:revision>1</cp:revision>
  <dcterms:modified xsi:type="dcterms:W3CDTF">2019-03-17T15:23:37Z</dcterms:modified>
</cp:coreProperties>
</file>